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6" r:id="rId13"/>
    <p:sldId id="287" r:id="rId14"/>
    <p:sldId id="288" r:id="rId15"/>
    <p:sldId id="289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2" r:id="rId26"/>
    <p:sldId id="313" r:id="rId2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94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87804-6915-43EC-A316-E6D0A2F9A59E}" type="datetimeFigureOut">
              <a:rPr lang="es-MX" smtClean="0"/>
              <a:t>08/07/2019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DEC56-A0FC-4E14-8C80-C5385CCE98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1060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5157b27da0_1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g5157b27da0_1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5802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5719db97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5719db97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3125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592b9ee0a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592b9ee0a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Planes de Trabajo no concluidos. 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Reducción de alcances y cambios de redacción unilateral a los compromisos por el Gobierno Federal. 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177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592b9ee0a5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592b9ee0a5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3397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5157b27da0_1_6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" name="Google Shape;465;g5157b27da0_1_6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1422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592b9ee0a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592b9ee0a5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2181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5157b27da0_1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6" name="Google Shape;566;g5157b27da0_1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586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5157b27da0_1_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3" name="Google Shape;573;g5157b27da0_1_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6702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5157b27da0_1_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0" name="Google Shape;580;g5157b27da0_1_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8136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5157b27da0_1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9" name="Google Shape;589;g5157b27da0_1_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9054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5157b27da0_1_5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8" name="Google Shape;598;g5157b27da0_1_5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7806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5157b27da0_1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3" name="Google Shape;383;g5157b27da0_1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36827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5157b27da0_1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7" name="Google Shape;607;g5157b27da0_1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80774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592b9ee0a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592b9ee0a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0770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592b9ee0a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592b9ee0a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83476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592b9ee0a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592b9ee0a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99696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592b9ee0a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592b9ee0a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19645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592b9ee0a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592b9ee0a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6931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5157b27da0_1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g5157b27da0_1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7190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5157b27da0_1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g5157b27da0_1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176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5157b27da0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g5157b27da0_1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1265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5157b27da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g5157b27da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9149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7416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592b9ee0a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592b9ee0a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24 compromisos vigentes, equivalentes al 66% del PA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36% (13 compromisos) están activos y con información actualizada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53% (19 compromisos) de los resultados presentaron inconsistencias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82312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592b9ee0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592b9ee0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758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D8D8D8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247D"/>
              </a:buClr>
              <a:buSzPts val="6000"/>
              <a:buFont typeface="Helvetica Neue"/>
              <a:buNone/>
              <a:defRPr sz="6000" b="0" i="0" u="none" strike="noStrike" cap="none">
                <a:solidFill>
                  <a:srgbClr val="5824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  <p:pic>
        <p:nvPicPr>
          <p:cNvPr id="18" name="Google Shape;18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34182" y="6400803"/>
            <a:ext cx="4300538" cy="276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09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934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623594" y="2285208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3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6969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D8D8D8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247D"/>
              </a:buClr>
              <a:buSzPts val="6000"/>
              <a:buFont typeface="Helvetica Neue"/>
              <a:buNone/>
              <a:defRPr sz="6000" b="0" i="0" u="none" strike="noStrike" cap="none">
                <a:solidFill>
                  <a:srgbClr val="5824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0511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1779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D8D8D8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247D"/>
              </a:buClr>
              <a:buSzPts val="6000"/>
              <a:buFont typeface="Helvetica Neue"/>
              <a:buNone/>
              <a:defRPr sz="6000" b="0" i="0" u="none" strike="noStrike" cap="none">
                <a:solidFill>
                  <a:srgbClr val="5824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0758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1024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5300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629843" y="457200"/>
            <a:ext cx="29490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2"/>
          </p:nvPr>
        </p:nvSpPr>
        <p:spPr>
          <a:xfrm>
            <a:off x="629843" y="2057400"/>
            <a:ext cx="2949075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5104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629843" y="457200"/>
            <a:ext cx="29490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22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629843" y="2057400"/>
            <a:ext cx="2949075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0560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967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34162" y="6400791"/>
            <a:ext cx="4300538" cy="276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8044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 rot="5400000">
            <a:off x="4623563" y="2285240"/>
            <a:ext cx="5811900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 rot="5400000">
            <a:off x="623063" y="370715"/>
            <a:ext cx="5811900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613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D8D8D8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247D"/>
              </a:buClr>
              <a:buSzPts val="6000"/>
              <a:buFont typeface="Helvetica Neue"/>
              <a:buNone/>
              <a:defRPr sz="6000" b="0" i="0" u="none" strike="noStrike" cap="none">
                <a:solidFill>
                  <a:srgbClr val="5824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368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117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388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468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290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648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084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49166" y="6180707"/>
            <a:ext cx="598025" cy="5306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942255" y="6385263"/>
            <a:ext cx="8201746" cy="285572"/>
          </a:xfrm>
          <a:prstGeom prst="rect">
            <a:avLst/>
          </a:prstGeom>
          <a:solidFill>
            <a:srgbClr val="58247D"/>
          </a:solidFill>
          <a:ln w="12700" cap="flat" cmpd="sng">
            <a:solidFill>
              <a:srgbClr val="5824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42264" y="6415853"/>
            <a:ext cx="3969731" cy="25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370489" y="6218850"/>
            <a:ext cx="773512" cy="515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41376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kern="0"/>
              <a:pPr/>
              <a:t>‹Nº›</a:t>
            </a:fld>
            <a:endParaRPr kern="0"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9167" y="6180709"/>
            <a:ext cx="598025" cy="53061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/>
          <p:nvPr/>
        </p:nvSpPr>
        <p:spPr>
          <a:xfrm>
            <a:off x="942254" y="6385263"/>
            <a:ext cx="8201700" cy="285600"/>
          </a:xfrm>
          <a:prstGeom prst="rect">
            <a:avLst/>
          </a:prstGeom>
          <a:solidFill>
            <a:srgbClr val="58247D"/>
          </a:solidFill>
          <a:ln w="12700" cap="flat" cmpd="sng">
            <a:solidFill>
              <a:srgbClr val="5824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370489" y="6218850"/>
            <a:ext cx="773512" cy="51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42265" y="6417468"/>
            <a:ext cx="3781346" cy="24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8485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4"/>
          <p:cNvSpPr txBox="1">
            <a:spLocks noGrp="1"/>
          </p:cNvSpPr>
          <p:nvPr>
            <p:ph type="title"/>
          </p:nvPr>
        </p:nvSpPr>
        <p:spPr>
          <a:xfrm>
            <a:off x="628650" y="1241513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Alianza para el Gobierno Abierto en el mundo y en México</a:t>
            </a:r>
            <a:endParaRPr/>
          </a:p>
        </p:txBody>
      </p:sp>
      <p:sp>
        <p:nvSpPr>
          <p:cNvPr id="380" name="Google Shape;380;p54"/>
          <p:cNvSpPr txBox="1">
            <a:spLocks noGrp="1"/>
          </p:cNvSpPr>
          <p:nvPr>
            <p:ph type="body" idx="1"/>
          </p:nvPr>
        </p:nvSpPr>
        <p:spPr>
          <a:xfrm>
            <a:off x="623888" y="4437063"/>
            <a:ext cx="7886700" cy="15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4374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4753" y="1714932"/>
            <a:ext cx="3853481" cy="45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63"/>
          <p:cNvSpPr txBox="1"/>
          <p:nvPr/>
        </p:nvSpPr>
        <p:spPr>
          <a:xfrm>
            <a:off x="0" y="0"/>
            <a:ext cx="8531550" cy="11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Font typeface="Arial"/>
              <a:buNone/>
            </a:pPr>
            <a:r>
              <a:rPr lang="en-US" sz="2500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Segundo Plan de Acción 2013 - 2015                                          Mecanismos de seguimiento y rendición de cuentas:   </a:t>
            </a:r>
            <a:r>
              <a:rPr lang="en-US" sz="2500" b="1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Tablero de Control y ejercicios de rendición con eventos públicos.</a:t>
            </a:r>
            <a:endParaRPr sz="2500" b="1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54001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5"/>
          <p:cNvSpPr txBox="1">
            <a:spLocks noGrp="1"/>
          </p:cNvSpPr>
          <p:nvPr>
            <p:ph type="title"/>
          </p:nvPr>
        </p:nvSpPr>
        <p:spPr>
          <a:xfrm>
            <a:off x="628650" y="212725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Tercer Plan de Acción 2016 - 2018 (3PA)</a:t>
            </a:r>
            <a:endParaRPr/>
          </a:p>
        </p:txBody>
      </p:sp>
      <p:sp>
        <p:nvSpPr>
          <p:cNvPr id="456" name="Google Shape;456;p65"/>
          <p:cNvSpPr txBox="1">
            <a:spLocks noGrp="1"/>
          </p:cNvSpPr>
          <p:nvPr>
            <p:ph type="body" idx="1"/>
          </p:nvPr>
        </p:nvSpPr>
        <p:spPr>
          <a:xfrm>
            <a:off x="628650" y="12922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9250" algn="just" rtl="0"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-US" sz="1900" dirty="0" err="1"/>
              <a:t>Metodología</a:t>
            </a:r>
            <a:r>
              <a:rPr lang="en-US" sz="1900" dirty="0"/>
              <a:t> </a:t>
            </a:r>
            <a:r>
              <a:rPr lang="en-US" sz="1900" dirty="0" err="1"/>
              <a:t>amplia</a:t>
            </a:r>
            <a:r>
              <a:rPr lang="en-US" sz="1900" dirty="0"/>
              <a:t> y </a:t>
            </a:r>
            <a:r>
              <a:rPr lang="en-US" sz="1900" dirty="0" err="1"/>
              <a:t>diversa</a:t>
            </a:r>
            <a:r>
              <a:rPr lang="en-US" sz="1900" dirty="0"/>
              <a:t> con: 1) </a:t>
            </a:r>
            <a:r>
              <a:rPr lang="en-US" sz="1900" dirty="0" err="1"/>
              <a:t>Consulta</a:t>
            </a:r>
            <a:r>
              <a:rPr lang="en-US" sz="1900" dirty="0"/>
              <a:t> digital, 2) </a:t>
            </a:r>
            <a:r>
              <a:rPr lang="en-US" sz="1900" dirty="0" err="1"/>
              <a:t>Jornadas</a:t>
            </a:r>
            <a:r>
              <a:rPr lang="en-US" sz="1900" dirty="0"/>
              <a:t> </a:t>
            </a:r>
            <a:r>
              <a:rPr lang="en-US" sz="1900" dirty="0" err="1"/>
              <a:t>Abiertas</a:t>
            </a:r>
            <a:r>
              <a:rPr lang="en-US" sz="1900" dirty="0"/>
              <a:t>, 3) Mesas de </a:t>
            </a:r>
            <a:r>
              <a:rPr lang="en-US" sz="1900" dirty="0" err="1"/>
              <a:t>Trabajo</a:t>
            </a:r>
            <a:r>
              <a:rPr lang="en-US" sz="1900" dirty="0"/>
              <a:t> y 4) Planes de </a:t>
            </a:r>
            <a:r>
              <a:rPr lang="en-US" sz="1900" dirty="0" err="1"/>
              <a:t>Trabajo</a:t>
            </a:r>
            <a:r>
              <a:rPr lang="en-US" sz="1900" dirty="0"/>
              <a:t>.</a:t>
            </a:r>
            <a:endParaRPr sz="1900" dirty="0"/>
          </a:p>
          <a:p>
            <a:pPr marL="457200" lvl="0" indent="-349250" algn="just" rtl="0"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-US" sz="1900" dirty="0" err="1"/>
              <a:t>Más</a:t>
            </a:r>
            <a:r>
              <a:rPr lang="en-US" sz="1900" dirty="0"/>
              <a:t> de 400 </a:t>
            </a:r>
            <a:r>
              <a:rPr lang="en-US" sz="1900" dirty="0" err="1"/>
              <a:t>participantes</a:t>
            </a:r>
            <a:r>
              <a:rPr lang="en-US" sz="1900" dirty="0"/>
              <a:t> </a:t>
            </a:r>
            <a:r>
              <a:rPr lang="en-US" sz="1900" dirty="0" err="1"/>
              <a:t>para</a:t>
            </a:r>
            <a:r>
              <a:rPr lang="en-US" sz="1900" dirty="0"/>
              <a:t> </a:t>
            </a:r>
            <a:r>
              <a:rPr lang="en-US" sz="1900" dirty="0" err="1"/>
              <a:t>construcción</a:t>
            </a:r>
            <a:r>
              <a:rPr lang="en-US" sz="1900" dirty="0"/>
              <a:t> de Plan.</a:t>
            </a:r>
            <a:endParaRPr sz="1900" dirty="0"/>
          </a:p>
          <a:p>
            <a:pPr marL="457200" lvl="0" indent="-349250" algn="just" rtl="0"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-US" sz="1900" dirty="0" err="1"/>
              <a:t>Vinculación</a:t>
            </a:r>
            <a:r>
              <a:rPr lang="en-US" sz="1900" dirty="0"/>
              <a:t> con ODS y Agenda 2030.</a:t>
            </a:r>
            <a:endParaRPr sz="1900" dirty="0"/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/>
              <a:t>7 </a:t>
            </a:r>
            <a:r>
              <a:rPr lang="en-US" sz="2000" b="1" dirty="0" err="1"/>
              <a:t>compromisos</a:t>
            </a:r>
            <a:endParaRPr sz="2000" b="1" dirty="0"/>
          </a:p>
          <a:p>
            <a:pPr marL="914400" lvl="0" indent="-355600" algn="just" rtl="0">
              <a:spcBef>
                <a:spcPts val="1000"/>
              </a:spcBef>
              <a:spcAft>
                <a:spcPts val="0"/>
              </a:spcAft>
              <a:buSzPts val="2000"/>
              <a:buAutoNum type="arabicParenR"/>
            </a:pPr>
            <a:r>
              <a:rPr lang="en-US" sz="2000" b="1" dirty="0" err="1"/>
              <a:t>Derechos</a:t>
            </a:r>
            <a:r>
              <a:rPr lang="en-US" sz="2000" b="1" dirty="0"/>
              <a:t> </a:t>
            </a:r>
            <a:r>
              <a:rPr lang="en-US" sz="2000" b="1" dirty="0" err="1"/>
              <a:t>humanos</a:t>
            </a:r>
            <a:r>
              <a:rPr lang="en-US" sz="2000" dirty="0"/>
              <a:t> (</a:t>
            </a:r>
            <a:r>
              <a:rPr lang="en-US" sz="2000" dirty="0" err="1"/>
              <a:t>política</a:t>
            </a:r>
            <a:r>
              <a:rPr lang="en-US" sz="2000" dirty="0"/>
              <a:t> </a:t>
            </a:r>
            <a:r>
              <a:rPr lang="en-US" sz="2000" dirty="0" err="1"/>
              <a:t>pública</a:t>
            </a:r>
            <a:r>
              <a:rPr lang="en-US" sz="2000" dirty="0"/>
              <a:t> en </a:t>
            </a:r>
            <a:r>
              <a:rPr lang="en-US" sz="2000" dirty="0" err="1"/>
              <a:t>materia</a:t>
            </a:r>
            <a:r>
              <a:rPr lang="en-US" sz="2000" dirty="0"/>
              <a:t> de </a:t>
            </a:r>
            <a:r>
              <a:rPr lang="en-US" sz="2000" dirty="0" err="1"/>
              <a:t>desaparición</a:t>
            </a:r>
            <a:r>
              <a:rPr lang="en-US" sz="2000" dirty="0"/>
              <a:t> </a:t>
            </a:r>
            <a:r>
              <a:rPr lang="en-US" sz="2000" dirty="0" err="1"/>
              <a:t>forzada</a:t>
            </a:r>
            <a:r>
              <a:rPr lang="en-US" sz="2000" dirty="0"/>
              <a:t>)</a:t>
            </a:r>
            <a:endParaRPr sz="2000" dirty="0"/>
          </a:p>
          <a:p>
            <a:pPr marL="9144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-US" sz="2000" b="1" dirty="0" err="1"/>
              <a:t>Igualdad</a:t>
            </a:r>
            <a:r>
              <a:rPr lang="en-US" sz="2000" b="1" dirty="0"/>
              <a:t> de </a:t>
            </a:r>
            <a:r>
              <a:rPr lang="en-US" sz="2000" b="1" dirty="0" err="1"/>
              <a:t>género</a:t>
            </a:r>
            <a:r>
              <a:rPr lang="en-US" sz="2000" dirty="0"/>
              <a:t> (</a:t>
            </a:r>
            <a:r>
              <a:rPr lang="en-US" sz="2000" dirty="0" err="1"/>
              <a:t>Crear</a:t>
            </a:r>
            <a:r>
              <a:rPr lang="en-US" sz="2000" dirty="0"/>
              <a:t> </a:t>
            </a:r>
            <a:r>
              <a:rPr lang="en-US" sz="2000" dirty="0" err="1"/>
              <a:t>sistema</a:t>
            </a:r>
            <a:r>
              <a:rPr lang="en-US" sz="2000" dirty="0"/>
              <a:t> </a:t>
            </a:r>
            <a:r>
              <a:rPr lang="en-US" sz="2000" dirty="0" err="1"/>
              <a:t>nacional</a:t>
            </a:r>
            <a:r>
              <a:rPr lang="en-US" sz="2000" dirty="0"/>
              <a:t> de </a:t>
            </a:r>
            <a:r>
              <a:rPr lang="en-US" sz="2000" dirty="0" err="1"/>
              <a:t>cuidados</a:t>
            </a:r>
            <a:r>
              <a:rPr lang="en-US" sz="2000" dirty="0"/>
              <a:t> con la </a:t>
            </a:r>
            <a:r>
              <a:rPr lang="en-US" sz="2000" dirty="0" err="1"/>
              <a:t>participación</a:t>
            </a:r>
            <a:r>
              <a:rPr lang="en-US" sz="2000" dirty="0"/>
              <a:t> </a:t>
            </a:r>
            <a:r>
              <a:rPr lang="en-US" sz="2000" dirty="0" err="1"/>
              <a:t>activa</a:t>
            </a:r>
            <a:r>
              <a:rPr lang="en-US" sz="2000" dirty="0"/>
              <a:t> de la </a:t>
            </a:r>
            <a:r>
              <a:rPr lang="en-US" sz="2000" dirty="0" err="1"/>
              <a:t>ciudadanía</a:t>
            </a:r>
            <a:r>
              <a:rPr lang="en-US" sz="2000" dirty="0"/>
              <a:t>)</a:t>
            </a:r>
            <a:endParaRPr sz="2000" dirty="0"/>
          </a:p>
          <a:p>
            <a:pPr marL="9144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-US" sz="2000" b="1" dirty="0" err="1"/>
              <a:t>Pobreza</a:t>
            </a:r>
            <a:r>
              <a:rPr lang="en-US" sz="2000" b="1" dirty="0"/>
              <a:t> y </a:t>
            </a:r>
            <a:r>
              <a:rPr lang="en-US" sz="2000" b="1" dirty="0" err="1"/>
              <a:t>desigualdad</a:t>
            </a:r>
            <a:r>
              <a:rPr lang="en-US" sz="2000" dirty="0"/>
              <a:t> (</a:t>
            </a:r>
            <a:r>
              <a:rPr lang="en-US" sz="2000" dirty="0" err="1"/>
              <a:t>registro</a:t>
            </a:r>
            <a:r>
              <a:rPr lang="en-US" sz="2000" dirty="0"/>
              <a:t> </a:t>
            </a:r>
            <a:r>
              <a:rPr lang="en-US" sz="2000" dirty="0" err="1"/>
              <a:t>único</a:t>
            </a:r>
            <a:r>
              <a:rPr lang="en-US" sz="2000" dirty="0"/>
              <a:t> de </a:t>
            </a:r>
            <a:r>
              <a:rPr lang="en-US" sz="2000" dirty="0" err="1"/>
              <a:t>beneficiarios</a:t>
            </a:r>
            <a:r>
              <a:rPr lang="en-US" sz="2000" dirty="0"/>
              <a:t>)</a:t>
            </a:r>
            <a:endParaRPr sz="2000" dirty="0"/>
          </a:p>
          <a:p>
            <a:pPr marL="9144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-US" sz="2000" b="1" dirty="0"/>
              <a:t>Agua</a:t>
            </a:r>
            <a:r>
              <a:rPr lang="en-US" sz="2000" dirty="0"/>
              <a:t> (</a:t>
            </a:r>
            <a:r>
              <a:rPr lang="en-US" sz="2000" dirty="0" err="1"/>
              <a:t>plataforma</a:t>
            </a:r>
            <a:r>
              <a:rPr lang="en-US" sz="2000" dirty="0"/>
              <a:t> </a:t>
            </a:r>
            <a:r>
              <a:rPr lang="en-US" sz="2000" dirty="0" err="1"/>
              <a:t>pública</a:t>
            </a:r>
            <a:r>
              <a:rPr lang="en-US" sz="2000" dirty="0"/>
              <a:t> de </a:t>
            </a:r>
            <a:r>
              <a:rPr lang="en-US" sz="2000" dirty="0" err="1"/>
              <a:t>uso</a:t>
            </a:r>
            <a:r>
              <a:rPr lang="en-US" sz="2000" dirty="0"/>
              <a:t> del </a:t>
            </a:r>
            <a:r>
              <a:rPr lang="en-US" sz="2000" dirty="0" err="1"/>
              <a:t>recurso</a:t>
            </a:r>
            <a:r>
              <a:rPr lang="en-US" sz="2000" dirty="0"/>
              <a:t>)</a:t>
            </a:r>
            <a:endParaRPr sz="2000" dirty="0"/>
          </a:p>
          <a:p>
            <a:pPr marL="9144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-US" sz="2000" b="1" dirty="0" err="1"/>
              <a:t>Servicios</a:t>
            </a:r>
            <a:r>
              <a:rPr lang="en-US" sz="2000" b="1" dirty="0"/>
              <a:t> </a:t>
            </a:r>
            <a:r>
              <a:rPr lang="en-US" sz="2000" b="1" dirty="0" err="1"/>
              <a:t>públicos</a:t>
            </a:r>
            <a:r>
              <a:rPr lang="en-US" sz="2000" b="1" dirty="0"/>
              <a:t> de </a:t>
            </a:r>
            <a:r>
              <a:rPr lang="en-US" sz="2000" b="1" dirty="0" err="1"/>
              <a:t>salud</a:t>
            </a:r>
            <a:r>
              <a:rPr lang="en-US" sz="2000" dirty="0"/>
              <a:t> (</a:t>
            </a:r>
            <a:r>
              <a:rPr lang="en-US" sz="2000" dirty="0" err="1"/>
              <a:t>obesidad</a:t>
            </a:r>
            <a:r>
              <a:rPr lang="en-US" sz="2000" dirty="0"/>
              <a:t>)</a:t>
            </a:r>
            <a:endParaRPr sz="2000" dirty="0"/>
          </a:p>
          <a:p>
            <a:pPr marL="9144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-US" sz="2000" b="1" dirty="0" err="1"/>
              <a:t>Sistema</a:t>
            </a:r>
            <a:r>
              <a:rPr lang="en-US" sz="2000" b="1" dirty="0"/>
              <a:t> </a:t>
            </a:r>
            <a:r>
              <a:rPr lang="en-US" sz="2000" b="1" dirty="0" err="1"/>
              <a:t>Nacional</a:t>
            </a:r>
            <a:r>
              <a:rPr lang="en-US" sz="2000" b="1" dirty="0"/>
              <a:t> </a:t>
            </a:r>
            <a:r>
              <a:rPr lang="en-US" sz="2000" b="1" dirty="0" err="1"/>
              <a:t>Anticorrupción</a:t>
            </a:r>
            <a:r>
              <a:rPr lang="en-US" sz="2000" dirty="0"/>
              <a:t> (</a:t>
            </a:r>
            <a:r>
              <a:rPr lang="en-US" sz="2000" dirty="0" err="1"/>
              <a:t>designaciones</a:t>
            </a:r>
            <a:r>
              <a:rPr lang="en-US" sz="2000" dirty="0"/>
              <a:t>)</a:t>
            </a:r>
            <a:endParaRPr sz="2000" dirty="0"/>
          </a:p>
          <a:p>
            <a:pPr marL="9144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-US" sz="2000" b="1" dirty="0" err="1"/>
              <a:t>Gobernanza</a:t>
            </a:r>
            <a:r>
              <a:rPr lang="en-US" sz="2000" b="1" dirty="0"/>
              <a:t> de </a:t>
            </a:r>
            <a:r>
              <a:rPr lang="en-US" sz="2000" b="1" dirty="0" err="1"/>
              <a:t>recursos</a:t>
            </a:r>
            <a:r>
              <a:rPr lang="en-US" sz="2000" b="1" dirty="0"/>
              <a:t> </a:t>
            </a:r>
            <a:r>
              <a:rPr lang="en-US" sz="2000" b="1" dirty="0" err="1"/>
              <a:t>naturales</a:t>
            </a:r>
            <a:r>
              <a:rPr lang="en-US" sz="2000" b="1" dirty="0"/>
              <a:t> y </a:t>
            </a:r>
            <a:r>
              <a:rPr lang="en-US" sz="2000" b="1" dirty="0" err="1"/>
              <a:t>cambio</a:t>
            </a:r>
            <a:r>
              <a:rPr lang="en-US" sz="2000" b="1" dirty="0"/>
              <a:t> </a:t>
            </a:r>
            <a:r>
              <a:rPr lang="en-US" sz="2000" b="1" dirty="0" err="1"/>
              <a:t>climático</a:t>
            </a:r>
            <a:r>
              <a:rPr lang="en-US" sz="2000" dirty="0"/>
              <a:t> (</a:t>
            </a:r>
            <a:r>
              <a:rPr lang="en-US" sz="2000" dirty="0" err="1"/>
              <a:t>plataforma</a:t>
            </a:r>
            <a:r>
              <a:rPr lang="en-US" sz="2000" dirty="0"/>
              <a:t> </a:t>
            </a:r>
            <a:r>
              <a:rPr lang="en-US" sz="2000" dirty="0" err="1"/>
              <a:t>sobre</a:t>
            </a:r>
            <a:r>
              <a:rPr lang="en-US" sz="2000" dirty="0"/>
              <a:t> </a:t>
            </a:r>
            <a:r>
              <a:rPr lang="en-US" sz="2000" dirty="0" err="1"/>
              <a:t>reducción</a:t>
            </a:r>
            <a:r>
              <a:rPr lang="en-US" sz="2000" dirty="0"/>
              <a:t> de la </a:t>
            </a:r>
            <a:r>
              <a:rPr lang="en-US" sz="2000" dirty="0" err="1"/>
              <a:t>vulnerabilidad</a:t>
            </a:r>
            <a:r>
              <a:rPr lang="en-US" sz="2000" dirty="0"/>
              <a:t>)</a:t>
            </a:r>
            <a:endParaRPr sz="2000" dirty="0"/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1900"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1900" dirty="0"/>
          </a:p>
        </p:txBody>
      </p:sp>
    </p:spTree>
    <p:extLst>
      <p:ext uri="{BB962C8B-B14F-4D97-AF65-F5344CB8AC3E}">
        <p14:creationId xmlns:p14="http://schemas.microsoft.com/office/powerpoint/2010/main" val="2206114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Tercer</a:t>
            </a:r>
            <a:r>
              <a:rPr lang="en-US" dirty="0"/>
              <a:t> Plan de </a:t>
            </a:r>
            <a:r>
              <a:rPr lang="en-US" dirty="0" err="1"/>
              <a:t>Acción</a:t>
            </a:r>
            <a:r>
              <a:rPr lang="en-US" dirty="0"/>
              <a:t> 2016 - 2018 (3PA)</a:t>
            </a:r>
            <a:endParaRPr dirty="0"/>
          </a:p>
        </p:txBody>
      </p:sp>
      <p:sp>
        <p:nvSpPr>
          <p:cNvPr id="462" name="Google Shape;462;p66"/>
          <p:cNvSpPr txBox="1">
            <a:spLocks noGrp="1"/>
          </p:cNvSpPr>
          <p:nvPr>
            <p:ph type="body" idx="1"/>
          </p:nvPr>
        </p:nvSpPr>
        <p:spPr>
          <a:xfrm>
            <a:off x="611560" y="2564904"/>
            <a:ext cx="7886700" cy="46271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just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 dirty="0" err="1"/>
              <a:t>Ampliación</a:t>
            </a:r>
            <a:r>
              <a:rPr lang="en-US" sz="2000" b="1" dirty="0"/>
              <a:t> del NOSC</a:t>
            </a:r>
            <a:r>
              <a:rPr lang="en-US" sz="2000" dirty="0"/>
              <a:t>: </a:t>
            </a:r>
            <a:r>
              <a:rPr lang="en-US" sz="2000" dirty="0" err="1"/>
              <a:t>Necesidad</a:t>
            </a:r>
            <a:r>
              <a:rPr lang="en-US" sz="2000" dirty="0"/>
              <a:t> de </a:t>
            </a:r>
            <a:r>
              <a:rPr lang="en-US" sz="2000" dirty="0" err="1"/>
              <a:t>contar</a:t>
            </a:r>
            <a:r>
              <a:rPr lang="en-US" sz="2000" dirty="0"/>
              <a:t> con mayor </a:t>
            </a:r>
            <a:r>
              <a:rPr lang="en-US" sz="2000" dirty="0" err="1"/>
              <a:t>participación</a:t>
            </a:r>
            <a:r>
              <a:rPr lang="en-US" sz="2000" dirty="0"/>
              <a:t>, </a:t>
            </a:r>
            <a:r>
              <a:rPr lang="en-US" sz="2000" dirty="0" err="1"/>
              <a:t>diversidad</a:t>
            </a:r>
            <a:r>
              <a:rPr lang="en-US" sz="2000" dirty="0"/>
              <a:t> e </a:t>
            </a:r>
            <a:r>
              <a:rPr lang="en-US" sz="2000" dirty="0" err="1"/>
              <a:t>inclusión</a:t>
            </a:r>
            <a:r>
              <a:rPr lang="en-US" sz="2000" dirty="0"/>
              <a:t> entre </a:t>
            </a:r>
            <a:r>
              <a:rPr lang="en-US" sz="2000" dirty="0" err="1"/>
              <a:t>las</a:t>
            </a:r>
            <a:r>
              <a:rPr lang="en-US" sz="2000" dirty="0"/>
              <a:t> OSC. 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691135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7"/>
          <p:cNvSpPr txBox="1">
            <a:spLocks noGrp="1"/>
          </p:cNvSpPr>
          <p:nvPr>
            <p:ph type="title"/>
          </p:nvPr>
        </p:nvSpPr>
        <p:spPr>
          <a:xfrm>
            <a:off x="628650" y="2127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Lecciones aprendidas</a:t>
            </a:r>
            <a:endParaRPr/>
          </a:p>
        </p:txBody>
      </p:sp>
      <p:sp>
        <p:nvSpPr>
          <p:cNvPr id="468" name="Google Shape;468;p67"/>
          <p:cNvSpPr txBox="1">
            <a:spLocks noGrp="1"/>
          </p:cNvSpPr>
          <p:nvPr>
            <p:ph type="body" idx="1"/>
          </p:nvPr>
        </p:nvSpPr>
        <p:spPr>
          <a:xfrm>
            <a:off x="271406" y="1444625"/>
            <a:ext cx="8644275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La </a:t>
            </a:r>
            <a:r>
              <a:rPr lang="en-US" sz="2200" b="1" dirty="0" err="1"/>
              <a:t>creación</a:t>
            </a:r>
            <a:r>
              <a:rPr lang="en-US" sz="2200" b="1" dirty="0"/>
              <a:t> del STT </a:t>
            </a:r>
            <a:r>
              <a:rPr lang="en-US" sz="2200" dirty="0" err="1"/>
              <a:t>fue</a:t>
            </a:r>
            <a:r>
              <a:rPr lang="en-US" sz="2200" dirty="0"/>
              <a:t> un gran </a:t>
            </a:r>
            <a:r>
              <a:rPr lang="en-US" sz="2200" dirty="0" err="1"/>
              <a:t>acierto</a:t>
            </a:r>
            <a:r>
              <a:rPr lang="en-US" sz="2200" dirty="0"/>
              <a:t> </a:t>
            </a:r>
            <a:r>
              <a:rPr lang="en-US" sz="2200" dirty="0" err="1"/>
              <a:t>para</a:t>
            </a:r>
            <a:r>
              <a:rPr lang="en-US" sz="2200" dirty="0"/>
              <a:t> la </a:t>
            </a:r>
            <a:r>
              <a:rPr lang="en-US" sz="2200" dirty="0" err="1"/>
              <a:t>deliberación</a:t>
            </a:r>
            <a:r>
              <a:rPr lang="en-US" sz="2200" dirty="0"/>
              <a:t> y </a:t>
            </a:r>
            <a:r>
              <a:rPr lang="en-US" sz="2200" dirty="0" err="1"/>
              <a:t>toma</a:t>
            </a:r>
            <a:r>
              <a:rPr lang="en-US" sz="2200" dirty="0"/>
              <a:t> de </a:t>
            </a:r>
            <a:r>
              <a:rPr lang="en-US" sz="2200" dirty="0" err="1"/>
              <a:t>decisiones</a:t>
            </a:r>
            <a:r>
              <a:rPr lang="en-US" sz="2200" dirty="0"/>
              <a:t> </a:t>
            </a:r>
            <a:r>
              <a:rPr lang="en-US" sz="2200" dirty="0" err="1"/>
              <a:t>conjunta</a:t>
            </a:r>
            <a:r>
              <a:rPr lang="en-US" sz="2200" dirty="0"/>
              <a:t>.</a:t>
            </a:r>
            <a:endParaRPr sz="2200"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 dirty="0" err="1"/>
              <a:t>Selección</a:t>
            </a:r>
            <a:r>
              <a:rPr lang="en-US" sz="2200" b="1" dirty="0"/>
              <a:t> de </a:t>
            </a:r>
            <a:r>
              <a:rPr lang="en-US" sz="2200" b="1" dirty="0" err="1"/>
              <a:t>temas</a:t>
            </a:r>
            <a:r>
              <a:rPr lang="en-US" sz="2200" b="1" dirty="0"/>
              <a:t> </a:t>
            </a:r>
            <a:r>
              <a:rPr lang="en-US" sz="2200" b="1" dirty="0" err="1"/>
              <a:t>estratégicos</a:t>
            </a:r>
            <a:r>
              <a:rPr lang="en-US" sz="2200" b="1" dirty="0"/>
              <a:t> </a:t>
            </a:r>
            <a:r>
              <a:rPr lang="en-US" sz="2200" dirty="0"/>
              <a:t>y </a:t>
            </a:r>
            <a:r>
              <a:rPr lang="en-US" sz="2200" dirty="0" err="1"/>
              <a:t>ampliación</a:t>
            </a:r>
            <a:r>
              <a:rPr lang="en-US" sz="2200" dirty="0"/>
              <a:t> del </a:t>
            </a:r>
            <a:r>
              <a:rPr lang="en-US" sz="2200" dirty="0" err="1"/>
              <a:t>proceso</a:t>
            </a:r>
            <a:r>
              <a:rPr lang="en-US" sz="2200" dirty="0"/>
              <a:t> de </a:t>
            </a:r>
            <a:r>
              <a:rPr lang="en-US" sz="2200" dirty="0" err="1"/>
              <a:t>consulta</a:t>
            </a:r>
            <a:r>
              <a:rPr lang="en-US" sz="2200" dirty="0"/>
              <a:t> </a:t>
            </a:r>
            <a:r>
              <a:rPr lang="en-US" sz="2200" dirty="0" err="1"/>
              <a:t>para</a:t>
            </a:r>
            <a:r>
              <a:rPr lang="en-US" sz="2200" dirty="0"/>
              <a:t> la </a:t>
            </a:r>
            <a:r>
              <a:rPr lang="en-US" sz="2200" dirty="0" err="1"/>
              <a:t>identificación</a:t>
            </a:r>
            <a:r>
              <a:rPr lang="en-US" sz="2200" dirty="0"/>
              <a:t> de </a:t>
            </a:r>
            <a:r>
              <a:rPr lang="en-US" sz="2200" dirty="0" err="1"/>
              <a:t>problemas</a:t>
            </a:r>
            <a:r>
              <a:rPr lang="en-US" sz="2200" dirty="0"/>
              <a:t> </a:t>
            </a:r>
            <a:r>
              <a:rPr lang="en-US" sz="2200" dirty="0" err="1"/>
              <a:t>públicos</a:t>
            </a:r>
            <a:r>
              <a:rPr lang="en-US" sz="2200" dirty="0"/>
              <a:t>.</a:t>
            </a:r>
            <a:endParaRPr sz="2200"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 dirty="0" err="1"/>
              <a:t>Pocos</a:t>
            </a:r>
            <a:r>
              <a:rPr lang="en-US" sz="2200" b="1" dirty="0"/>
              <a:t> </a:t>
            </a:r>
            <a:r>
              <a:rPr lang="en-US" sz="2200" b="1" dirty="0" err="1"/>
              <a:t>compromisos</a:t>
            </a:r>
            <a:r>
              <a:rPr lang="en-US" sz="2200" b="1" dirty="0"/>
              <a:t> </a:t>
            </a:r>
            <a:r>
              <a:rPr lang="en-US" sz="2200" b="1" dirty="0" err="1"/>
              <a:t>pero</a:t>
            </a:r>
            <a:r>
              <a:rPr lang="en-US" sz="2200" b="1" dirty="0"/>
              <a:t> </a:t>
            </a:r>
            <a:r>
              <a:rPr lang="en-US" sz="2200" b="1" dirty="0" err="1"/>
              <a:t>que</a:t>
            </a:r>
            <a:r>
              <a:rPr lang="en-US" sz="2200" b="1" dirty="0"/>
              <a:t> </a:t>
            </a:r>
            <a:r>
              <a:rPr lang="en-US" sz="2200" b="1" dirty="0" err="1"/>
              <a:t>sean</a:t>
            </a:r>
            <a:r>
              <a:rPr lang="en-US" sz="2200" b="1" dirty="0"/>
              <a:t> </a:t>
            </a:r>
            <a:r>
              <a:rPr lang="en-US" sz="2200" b="1" dirty="0" err="1"/>
              <a:t>cumplidos</a:t>
            </a:r>
            <a:r>
              <a:rPr lang="en-US" sz="2200" b="1" dirty="0"/>
              <a:t>,</a:t>
            </a:r>
            <a:r>
              <a:rPr lang="en-US" sz="2200" dirty="0"/>
              <a:t> </a:t>
            </a:r>
            <a:r>
              <a:rPr lang="en-US" sz="2200" dirty="0" err="1"/>
              <a:t>idealmente</a:t>
            </a:r>
            <a:r>
              <a:rPr lang="en-US" sz="2200" dirty="0"/>
              <a:t> en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totalidad</a:t>
            </a:r>
            <a:r>
              <a:rPr lang="en-US" sz="2200" dirty="0"/>
              <a:t>, y </a:t>
            </a:r>
            <a:r>
              <a:rPr lang="en-US" sz="2200" dirty="0" err="1"/>
              <a:t>deriven</a:t>
            </a:r>
            <a:r>
              <a:rPr lang="en-US" sz="2200" dirty="0"/>
              <a:t> en </a:t>
            </a:r>
            <a:r>
              <a:rPr lang="en-US" sz="2200" dirty="0" err="1"/>
              <a:t>bienestar</a:t>
            </a:r>
            <a:r>
              <a:rPr lang="en-US" sz="2200" dirty="0"/>
              <a:t> en la </a:t>
            </a:r>
            <a:r>
              <a:rPr lang="en-US" sz="2200" dirty="0" err="1"/>
              <a:t>población</a:t>
            </a:r>
            <a:r>
              <a:rPr lang="en-US" sz="2200" dirty="0"/>
              <a:t>.</a:t>
            </a:r>
            <a:endParaRPr sz="2200"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 err="1"/>
              <a:t>Que</a:t>
            </a:r>
            <a:r>
              <a:rPr lang="en-US" sz="2200" dirty="0"/>
              <a:t> los </a:t>
            </a:r>
            <a:r>
              <a:rPr lang="en-US" sz="2200" dirty="0" err="1"/>
              <a:t>compromisos</a:t>
            </a:r>
            <a:r>
              <a:rPr lang="en-US" sz="2200" dirty="0"/>
              <a:t> </a:t>
            </a:r>
            <a:r>
              <a:rPr lang="en-US" sz="2200" b="1" dirty="0"/>
              <a:t>no </a:t>
            </a:r>
            <a:r>
              <a:rPr lang="en-US" sz="2200" b="1" dirty="0" err="1"/>
              <a:t>estén</a:t>
            </a:r>
            <a:r>
              <a:rPr lang="en-US" sz="2200" b="1" dirty="0"/>
              <a:t> </a:t>
            </a:r>
            <a:r>
              <a:rPr lang="en-US" sz="2200" b="1" dirty="0" err="1"/>
              <a:t>supeditados</a:t>
            </a:r>
            <a:r>
              <a:rPr lang="en-US" sz="2200" b="1" dirty="0"/>
              <a:t> a la </a:t>
            </a:r>
            <a:r>
              <a:rPr lang="en-US" sz="2200" b="1" dirty="0" err="1"/>
              <a:t>disponibilidad</a:t>
            </a:r>
            <a:r>
              <a:rPr lang="en-US" sz="2200" b="1" dirty="0"/>
              <a:t> </a:t>
            </a:r>
            <a:r>
              <a:rPr lang="en-US" sz="2200" b="1" dirty="0" err="1"/>
              <a:t>presupuestal</a:t>
            </a:r>
            <a:r>
              <a:rPr lang="en-US" sz="2200" b="1" dirty="0"/>
              <a:t>.</a:t>
            </a:r>
            <a:endParaRPr sz="2200" b="1"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 err="1"/>
              <a:t>Que</a:t>
            </a:r>
            <a:r>
              <a:rPr lang="en-US" sz="2200" dirty="0"/>
              <a:t> los </a:t>
            </a:r>
            <a:r>
              <a:rPr lang="en-US" sz="2200" dirty="0" err="1"/>
              <a:t>compromisos</a:t>
            </a:r>
            <a:r>
              <a:rPr lang="en-US" sz="2200" dirty="0"/>
              <a:t> </a:t>
            </a:r>
            <a:r>
              <a:rPr lang="en-US" sz="2200" dirty="0" err="1"/>
              <a:t>sean</a:t>
            </a:r>
            <a:r>
              <a:rPr lang="en-US" sz="2200" dirty="0"/>
              <a:t> </a:t>
            </a:r>
            <a:r>
              <a:rPr lang="en-US" sz="2200" dirty="0" err="1"/>
              <a:t>r</a:t>
            </a:r>
            <a:r>
              <a:rPr lang="en-US" sz="2200" b="1" dirty="0" err="1"/>
              <a:t>edactados</a:t>
            </a:r>
            <a:r>
              <a:rPr lang="en-US" sz="2200" b="1" dirty="0"/>
              <a:t> de </a:t>
            </a:r>
            <a:r>
              <a:rPr lang="en-US" sz="2200" b="1" dirty="0" err="1"/>
              <a:t>manera</a:t>
            </a:r>
            <a:r>
              <a:rPr lang="en-US" sz="2200" b="1" dirty="0"/>
              <a:t> simple y </a:t>
            </a:r>
            <a:r>
              <a:rPr lang="en-US" sz="2200" b="1" dirty="0" err="1"/>
              <a:t>concreta</a:t>
            </a:r>
            <a:r>
              <a:rPr lang="en-US" sz="2200" dirty="0"/>
              <a:t>, con </a:t>
            </a:r>
            <a:r>
              <a:rPr lang="en-US" sz="2200" dirty="0" err="1"/>
              <a:t>alcances</a:t>
            </a:r>
            <a:r>
              <a:rPr lang="en-US" sz="2200" dirty="0"/>
              <a:t> </a:t>
            </a:r>
            <a:r>
              <a:rPr lang="en-US" sz="2200" dirty="0" err="1"/>
              <a:t>claros</a:t>
            </a:r>
            <a:r>
              <a:rPr lang="en-US" sz="2200" dirty="0"/>
              <a:t> y </a:t>
            </a:r>
            <a:r>
              <a:rPr lang="en-US" sz="2200" dirty="0" err="1"/>
              <a:t>definir</a:t>
            </a:r>
            <a:r>
              <a:rPr lang="en-US" sz="2200" dirty="0"/>
              <a:t> </a:t>
            </a:r>
            <a:r>
              <a:rPr lang="en-US" sz="2200" dirty="0" err="1"/>
              <a:t>actores</a:t>
            </a:r>
            <a:r>
              <a:rPr lang="en-US" sz="2200" dirty="0"/>
              <a:t> y </a:t>
            </a:r>
            <a:r>
              <a:rPr lang="en-US" sz="2200" dirty="0" err="1"/>
              <a:t>dependencias</a:t>
            </a:r>
            <a:r>
              <a:rPr lang="en-US" sz="2200" dirty="0"/>
              <a:t> </a:t>
            </a:r>
            <a:r>
              <a:rPr lang="en-US" sz="2200" dirty="0" err="1"/>
              <a:t>responsables</a:t>
            </a:r>
            <a:r>
              <a:rPr lang="en-US" sz="2200" dirty="0"/>
              <a:t>, </a:t>
            </a:r>
            <a:r>
              <a:rPr lang="en-US" sz="2200" dirty="0" err="1"/>
              <a:t>para</a:t>
            </a:r>
            <a:r>
              <a:rPr lang="en-US" sz="2200" dirty="0"/>
              <a:t> </a:t>
            </a:r>
            <a:r>
              <a:rPr lang="en-US" sz="2200" dirty="0" err="1"/>
              <a:t>dar</a:t>
            </a:r>
            <a:r>
              <a:rPr lang="en-US" sz="2200" dirty="0"/>
              <a:t> </a:t>
            </a:r>
            <a:r>
              <a:rPr lang="en-US" sz="2200" dirty="0" err="1"/>
              <a:t>seguimiento</a:t>
            </a:r>
            <a:r>
              <a:rPr lang="en-US" sz="2200" dirty="0"/>
              <a:t> </a:t>
            </a:r>
            <a:r>
              <a:rPr lang="en-US" sz="2200" dirty="0" err="1"/>
              <a:t>puntual</a:t>
            </a:r>
            <a:r>
              <a:rPr lang="en-US" sz="2200" dirty="0"/>
              <a:t>.</a:t>
            </a:r>
            <a:endParaRPr sz="2200"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 err="1"/>
              <a:t>Que</a:t>
            </a:r>
            <a:r>
              <a:rPr lang="en-US" sz="2200" dirty="0"/>
              <a:t> los </a:t>
            </a:r>
            <a:r>
              <a:rPr lang="en-US" sz="2200" dirty="0" err="1"/>
              <a:t>compromisos</a:t>
            </a:r>
            <a:r>
              <a:rPr lang="en-US" sz="2200" dirty="0"/>
              <a:t> </a:t>
            </a:r>
            <a:r>
              <a:rPr lang="en-US" sz="2200" dirty="0" err="1"/>
              <a:t>cuenten</a:t>
            </a:r>
            <a:r>
              <a:rPr lang="en-US" sz="2200" dirty="0"/>
              <a:t> con </a:t>
            </a:r>
            <a:r>
              <a:rPr lang="en-US" sz="2200" b="1" dirty="0" err="1"/>
              <a:t>una</a:t>
            </a:r>
            <a:r>
              <a:rPr lang="en-US" sz="2200" b="1" dirty="0"/>
              <a:t> </a:t>
            </a:r>
            <a:r>
              <a:rPr lang="en-US" sz="2200" b="1" dirty="0" err="1"/>
              <a:t>teoría</a:t>
            </a:r>
            <a:r>
              <a:rPr lang="en-US" sz="2200" b="1" dirty="0"/>
              <a:t> de </a:t>
            </a:r>
            <a:r>
              <a:rPr lang="en-US" sz="2200" b="1" dirty="0" err="1"/>
              <a:t>cambio</a:t>
            </a:r>
            <a:r>
              <a:rPr lang="en-US" sz="2200" dirty="0"/>
              <a:t>, 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3530177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Cuarto Plan de Acción (2019 -2021)</a:t>
            </a:r>
            <a:endParaRPr/>
          </a:p>
        </p:txBody>
      </p:sp>
      <p:sp>
        <p:nvSpPr>
          <p:cNvPr id="474" name="Google Shape;474;p68"/>
          <p:cNvSpPr txBox="1">
            <a:spLocks noGrp="1"/>
          </p:cNvSpPr>
          <p:nvPr>
            <p:ph type="body" idx="1"/>
          </p:nvPr>
        </p:nvSpPr>
        <p:spPr>
          <a:xfrm>
            <a:off x="611560" y="1700808"/>
            <a:ext cx="7886700" cy="163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dirty="0"/>
              <a:t>METODOLOGÍA EN </a:t>
            </a:r>
            <a:r>
              <a:rPr lang="en-US" b="1" dirty="0" smtClean="0"/>
              <a:t>CONSTRUCCIÓN</a:t>
            </a: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dirty="0" err="1" smtClean="0"/>
              <a:t>Consulta</a:t>
            </a:r>
            <a:r>
              <a:rPr lang="en-US" b="1" dirty="0" smtClean="0"/>
              <a:t> </a:t>
            </a:r>
            <a:r>
              <a:rPr lang="en-US" b="1" dirty="0"/>
              <a:t> </a:t>
            </a:r>
            <a:r>
              <a:rPr lang="en-US" b="1" dirty="0" smtClean="0"/>
              <a:t>- con 6 </a:t>
            </a:r>
            <a:r>
              <a:rPr lang="en-US" b="1" dirty="0" err="1" smtClean="0"/>
              <a:t>temas</a:t>
            </a:r>
            <a:endParaRPr lang="en-US" b="1" dirty="0" smtClean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 err="1" smtClean="0"/>
              <a:t>Eliminar</a:t>
            </a:r>
            <a:r>
              <a:rPr lang="en-US" sz="2400" b="1" dirty="0" smtClean="0"/>
              <a:t> la </a:t>
            </a:r>
            <a:r>
              <a:rPr lang="en-US" sz="2400" b="1" dirty="0" err="1" smtClean="0"/>
              <a:t>corrupción</a:t>
            </a:r>
            <a:endParaRPr lang="en-US" sz="2400" b="1" dirty="0" smtClean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 err="1" smtClean="0"/>
              <a:t>Lograr</a:t>
            </a:r>
            <a:r>
              <a:rPr lang="en-US" sz="2400" b="1" dirty="0" smtClean="0"/>
              <a:t> la </a:t>
            </a:r>
            <a:r>
              <a:rPr lang="en-US" sz="2400" b="1" dirty="0" err="1" smtClean="0"/>
              <a:t>paz</a:t>
            </a:r>
            <a:r>
              <a:rPr lang="en-US" sz="2400" b="1" dirty="0" smtClean="0"/>
              <a:t> y </a:t>
            </a:r>
            <a:r>
              <a:rPr lang="en-US" sz="2400" b="1" dirty="0" err="1" smtClean="0"/>
              <a:t>seguridad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pública</a:t>
            </a:r>
            <a:endParaRPr lang="en-US" sz="2400" b="1" dirty="0" smtClean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 err="1" smtClean="0"/>
              <a:t>Educación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todos</a:t>
            </a:r>
            <a:endParaRPr lang="en-US" sz="2400" b="1" dirty="0" smtClean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 err="1" smtClean="0"/>
              <a:t>Servicios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salud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todos</a:t>
            </a:r>
            <a:endParaRPr lang="en-US" sz="2400" b="1" dirty="0" smtClean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 err="1" smtClean="0"/>
              <a:t>Mejores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oportunidades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empleo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todos</a:t>
            </a:r>
            <a:endParaRPr lang="en-US" sz="2400" b="1" dirty="0" smtClean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 err="1" smtClean="0"/>
              <a:t>Apoyar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desarrollo</a:t>
            </a:r>
            <a:r>
              <a:rPr lang="en-US" sz="2400" b="1" dirty="0" smtClean="0"/>
              <a:t> rural</a:t>
            </a: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8347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81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Pasos para impulsar agendas de Gobierno Abierto</a:t>
            </a:r>
            <a:endParaRPr/>
          </a:p>
        </p:txBody>
      </p:sp>
      <p:sp>
        <p:nvSpPr>
          <p:cNvPr id="569" name="Google Shape;569;p81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Espacios</a:t>
            </a:r>
            <a:r>
              <a:rPr lang="en-US" dirty="0"/>
              <a:t> de Co-</a:t>
            </a:r>
            <a:r>
              <a:rPr lang="en-US" dirty="0" err="1"/>
              <a:t>Creación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participar</a:t>
            </a:r>
            <a:r>
              <a:rPr lang="en-US" dirty="0"/>
              <a:t> en </a:t>
            </a:r>
            <a:r>
              <a:rPr lang="en-US" dirty="0" err="1"/>
              <a:t>Gobierno</a:t>
            </a:r>
            <a:r>
              <a:rPr lang="en-US" dirty="0"/>
              <a:t> </a:t>
            </a:r>
            <a:r>
              <a:rPr lang="en-US" dirty="0" err="1"/>
              <a:t>Abierto</a:t>
            </a:r>
            <a:r>
              <a:rPr lang="en-US" dirty="0" smtClean="0"/>
              <a:t>?</a:t>
            </a:r>
            <a:endParaRPr dirty="0"/>
          </a:p>
        </p:txBody>
      </p:sp>
      <p:pic>
        <p:nvPicPr>
          <p:cNvPr id="570" name="Google Shape;570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0489" y="6218850"/>
            <a:ext cx="773512" cy="515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9895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8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Pasos para el Gobierno Abierto</a:t>
            </a:r>
            <a:endParaRPr/>
          </a:p>
        </p:txBody>
      </p:sp>
      <p:sp>
        <p:nvSpPr>
          <p:cNvPr id="576" name="Google Shape;576;p8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3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Para abrir el Gobierno / Iniciar mecanismo de Gobierno Abierto: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Sumarse al mecanismo de Gobierno Abierto 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Consulta sobre temas a tratar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Sensibilización entre actores estratégicos en Gobierno Abierto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Trabajos para la elaboración de compromisos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Ruta de implementación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Seguimiento y monitoreo</a:t>
            </a:r>
            <a:endParaRPr/>
          </a:p>
        </p:txBody>
      </p:sp>
      <p:pic>
        <p:nvPicPr>
          <p:cNvPr id="577" name="Google Shape;577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0489" y="6218850"/>
            <a:ext cx="773512" cy="515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49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3"/>
          <p:cNvSpPr txBox="1">
            <a:spLocks noGrp="1"/>
          </p:cNvSpPr>
          <p:nvPr>
            <p:ph type="title"/>
          </p:nvPr>
        </p:nvSpPr>
        <p:spPr>
          <a:xfrm>
            <a:off x="628650" y="380818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Elementos importantes</a:t>
            </a:r>
            <a:endParaRPr/>
          </a:p>
        </p:txBody>
      </p:sp>
      <p:sp>
        <p:nvSpPr>
          <p:cNvPr id="583" name="Google Shape;583;p83"/>
          <p:cNvSpPr/>
          <p:nvPr/>
        </p:nvSpPr>
        <p:spPr>
          <a:xfrm>
            <a:off x="169" y="1944150"/>
            <a:ext cx="91440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83"/>
          <p:cNvSpPr/>
          <p:nvPr/>
        </p:nvSpPr>
        <p:spPr>
          <a:xfrm>
            <a:off x="169" y="3925350"/>
            <a:ext cx="91440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8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800" b="1"/>
              <a:t>1. Sumarse a gobierno abierto</a:t>
            </a:r>
            <a:endParaRPr sz="18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OGP global Declaratoria de Gobierno Abierto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Ejercicios locales, Declaratoria de intención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Articular un espacio de trabajo o Secretariado Técnico (Gobierno, Órgano Garante, Sociedad Civil)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 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/>
              <a:t>2. Consulta sobre temas a tratar, desde aquí empieza la co-construcción</a:t>
            </a:r>
            <a:endParaRPr sz="18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Abierta a la mayor cantidad de personas/sectores (Sociedad Civil, academia, etc.)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Amplia difusión previa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800"/>
              <a:t>Sencilla</a:t>
            </a:r>
            <a:endParaRPr sz="1800"/>
          </a:p>
        </p:txBody>
      </p:sp>
      <p:pic>
        <p:nvPicPr>
          <p:cNvPr id="586" name="Google Shape;586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0489" y="6218850"/>
            <a:ext cx="773512" cy="515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8524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8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Elementos importantes</a:t>
            </a:r>
            <a:endParaRPr/>
          </a:p>
        </p:txBody>
      </p:sp>
      <p:sp>
        <p:nvSpPr>
          <p:cNvPr id="592" name="Google Shape;592;p84"/>
          <p:cNvSpPr/>
          <p:nvPr/>
        </p:nvSpPr>
        <p:spPr>
          <a:xfrm>
            <a:off x="169" y="1944150"/>
            <a:ext cx="91440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84"/>
          <p:cNvSpPr/>
          <p:nvPr/>
        </p:nvSpPr>
        <p:spPr>
          <a:xfrm>
            <a:off x="169" y="4306350"/>
            <a:ext cx="91440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8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800" b="1"/>
              <a:t>3. Sensibilización entre actores estratégicos sobre gobierno abierto</a:t>
            </a:r>
            <a:endParaRPr sz="18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800"/>
              <a:t>¿Qué es GA, qué se espera de cada actor, por qué es importante?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800"/>
              <a:t>¿Cómo funciona?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800"/>
              <a:t>¿Cómo ha funcionado en otros lados?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800"/>
              <a:t>¿Qué si es Gobierno Abierto y qué no lo es?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/>
              <a:t>4. Trabajos para la elaboración de compromisos</a:t>
            </a:r>
            <a:endParaRPr sz="18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Definir todas las etapas y metodologías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¿Cómo queremos lograr los resultados?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800"/>
              <a:t>Incluyentes y participativos (Personas, OSC´s, academia, funcionarios públicos -tomadores de decisiones y operativos)</a:t>
            </a:r>
            <a:endParaRPr sz="1800"/>
          </a:p>
        </p:txBody>
      </p:sp>
      <p:pic>
        <p:nvPicPr>
          <p:cNvPr id="595" name="Google Shape;595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0489" y="6218850"/>
            <a:ext cx="773512" cy="515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4453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8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Elementos importantes</a:t>
            </a:r>
            <a:endParaRPr/>
          </a:p>
        </p:txBody>
      </p:sp>
      <p:sp>
        <p:nvSpPr>
          <p:cNvPr id="601" name="Google Shape;601;p85"/>
          <p:cNvSpPr/>
          <p:nvPr/>
        </p:nvSpPr>
        <p:spPr>
          <a:xfrm>
            <a:off x="628652" y="1944150"/>
            <a:ext cx="8515575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85"/>
          <p:cNvSpPr/>
          <p:nvPr/>
        </p:nvSpPr>
        <p:spPr>
          <a:xfrm>
            <a:off x="169" y="4306350"/>
            <a:ext cx="91440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8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/>
              <a:t>Determinar causas de los problemas públicos</a:t>
            </a:r>
            <a:endParaRPr sz="18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Determinar qué parte del problema público se busca resolver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Soluciones factibles, que no dependan de presupuesto, por ejemplo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Acciones concretas y de impacto y cómo se van a medir los resultados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Redacción de compromisos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 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/>
              <a:t>5. Ruta de implementación para cada compromiso</a:t>
            </a:r>
            <a:endParaRPr sz="18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Plan de trabajo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Alcances por fase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800"/>
              <a:t>Responsables, co-responsables y tiempos</a:t>
            </a:r>
            <a:endParaRPr sz="1800"/>
          </a:p>
        </p:txBody>
      </p:sp>
      <p:pic>
        <p:nvPicPr>
          <p:cNvPr id="604" name="Google Shape;604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0489" y="6218850"/>
            <a:ext cx="773512" cy="515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739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Open Government Partnership (OGP)</a:t>
            </a:r>
            <a:endParaRPr sz="4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6" name="Google Shape;386;p55"/>
          <p:cNvSpPr txBox="1">
            <a:spLocks noGrp="1"/>
          </p:cNvSpPr>
          <p:nvPr>
            <p:ph type="body" idx="1"/>
          </p:nvPr>
        </p:nvSpPr>
        <p:spPr>
          <a:xfrm>
            <a:off x="628650" y="2506800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En 2011 México se sumó a OGP como parte del grupo de 8 países fundadores de la iniciativa, junto con Brasil, que fungió como co-patrocinador de esta iniciativa, fueron los dos únicos países de América Latina que formaron parte de este grupo. Además de Estados Unidos, Inglaterra, Filipinas, Noruega, Sudáfrica e Indonesia</a:t>
            </a:r>
            <a:endParaRPr sz="2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87" name="Google Shape;387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2413" y="255450"/>
            <a:ext cx="994275" cy="132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661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8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Elementos importantes</a:t>
            </a:r>
            <a:endParaRPr/>
          </a:p>
        </p:txBody>
      </p:sp>
      <p:sp>
        <p:nvSpPr>
          <p:cNvPr id="610" name="Google Shape;610;p86"/>
          <p:cNvSpPr/>
          <p:nvPr/>
        </p:nvSpPr>
        <p:spPr>
          <a:xfrm>
            <a:off x="169" y="1944150"/>
            <a:ext cx="91440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8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800" b="1"/>
              <a:t>6. Seguimiento y monitoreo</a:t>
            </a:r>
            <a:endParaRPr sz="18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800"/>
              <a:t>Avances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800"/>
              <a:t>Cumplimiento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800"/>
              <a:t>¿Qué pasa con los compromisos una vez cumplidos y con los no cumplidos?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814172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87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Ampliación del Núcleo</a:t>
            </a:r>
            <a:endParaRPr/>
          </a:p>
        </p:txBody>
      </p:sp>
      <p:sp>
        <p:nvSpPr>
          <p:cNvPr id="617" name="Google Shape;617;p87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7876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8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¿Cómo está integrado el NOSC?</a:t>
            </a:r>
            <a:endParaRPr/>
          </a:p>
        </p:txBody>
      </p:sp>
      <p:pic>
        <p:nvPicPr>
          <p:cNvPr id="623" name="Google Shape;623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2124" y="1690820"/>
            <a:ext cx="6039750" cy="2783225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88"/>
          <p:cNvSpPr txBox="1"/>
          <p:nvPr/>
        </p:nvSpPr>
        <p:spPr>
          <a:xfrm>
            <a:off x="1552163" y="5014325"/>
            <a:ext cx="6039675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000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Coordinación y co-coordinación rotan cada año</a:t>
            </a:r>
            <a:endParaRPr sz="30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85881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89"/>
          <p:cNvSpPr txBox="1">
            <a:spLocks noGrp="1"/>
          </p:cNvSpPr>
          <p:nvPr>
            <p:ph type="body" idx="1"/>
          </p:nvPr>
        </p:nvSpPr>
        <p:spPr>
          <a:xfrm>
            <a:off x="628650" y="2654125"/>
            <a:ext cx="3886200" cy="352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dirty="0" err="1"/>
              <a:t>Rotación</a:t>
            </a:r>
            <a:r>
              <a:rPr lang="en-US" b="1" dirty="0"/>
              <a:t> del NOSC</a:t>
            </a:r>
            <a:endParaRPr b="1" dirty="0"/>
          </a:p>
          <a:p>
            <a:pPr marL="914400" lvl="1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Hasta 20% de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miembros</a:t>
            </a:r>
            <a:r>
              <a:rPr lang="en-US" dirty="0"/>
              <a:t> </a:t>
            </a:r>
            <a:r>
              <a:rPr lang="en-US" dirty="0" err="1"/>
              <a:t>actuales</a:t>
            </a:r>
            <a:r>
              <a:rPr lang="en-US" dirty="0"/>
              <a:t> y </a:t>
            </a:r>
            <a:r>
              <a:rPr lang="en-US" dirty="0" err="1"/>
              <a:t>ingreso</a:t>
            </a:r>
            <a:r>
              <a:rPr lang="en-US" dirty="0"/>
              <a:t> de # </a:t>
            </a:r>
            <a:r>
              <a:rPr lang="en-US" dirty="0" err="1"/>
              <a:t>equivalente</a:t>
            </a:r>
            <a:r>
              <a:rPr lang="en-US" dirty="0"/>
              <a:t> de </a:t>
            </a:r>
            <a:r>
              <a:rPr lang="en-US" dirty="0" err="1"/>
              <a:t>organizaciones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 err="1"/>
              <a:t>Mïnimo</a:t>
            </a:r>
            <a:r>
              <a:rPr lang="en-US" dirty="0"/>
              <a:t> 10 </a:t>
            </a:r>
            <a:r>
              <a:rPr lang="en-US" dirty="0" err="1"/>
              <a:t>organizaciones</a:t>
            </a:r>
            <a:r>
              <a:rPr lang="en-US" dirty="0"/>
              <a:t> - </a:t>
            </a:r>
            <a:r>
              <a:rPr lang="en-US" dirty="0" err="1"/>
              <a:t>máximo</a:t>
            </a:r>
            <a:r>
              <a:rPr lang="en-US" dirty="0"/>
              <a:t> 12 </a:t>
            </a:r>
            <a:r>
              <a:rPr lang="en-US" dirty="0" err="1"/>
              <a:t>organizaciones</a:t>
            </a:r>
            <a:endParaRPr dirty="0"/>
          </a:p>
        </p:txBody>
      </p:sp>
      <p:sp>
        <p:nvSpPr>
          <p:cNvPr id="631" name="Google Shape;631;p89"/>
          <p:cNvSpPr txBox="1">
            <a:spLocks noGrp="1"/>
          </p:cNvSpPr>
          <p:nvPr>
            <p:ph type="body" idx="2"/>
          </p:nvPr>
        </p:nvSpPr>
        <p:spPr>
          <a:xfrm>
            <a:off x="4629150" y="2578025"/>
            <a:ext cx="3886200" cy="352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dirty="0" err="1"/>
              <a:t>Creación</a:t>
            </a:r>
            <a:r>
              <a:rPr lang="en-US" b="1" dirty="0"/>
              <a:t> de </a:t>
            </a:r>
            <a:r>
              <a:rPr lang="en-US" b="1" dirty="0" err="1"/>
              <a:t>Grupo</a:t>
            </a:r>
            <a:r>
              <a:rPr lang="en-US" b="1" dirty="0"/>
              <a:t> </a:t>
            </a:r>
            <a:r>
              <a:rPr lang="en-US" b="1" dirty="0" err="1"/>
              <a:t>Ampliado</a:t>
            </a:r>
            <a:r>
              <a:rPr lang="en-US" b="1" dirty="0"/>
              <a:t> (NOSCA)</a:t>
            </a:r>
            <a:endParaRPr b="1" dirty="0"/>
          </a:p>
          <a:p>
            <a:pPr marL="914400" lvl="0" indent="-3746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 err="1"/>
              <a:t>Mecanismo</a:t>
            </a:r>
            <a:r>
              <a:rPr lang="en-US" sz="2300" dirty="0"/>
              <a:t> de </a:t>
            </a:r>
            <a:r>
              <a:rPr lang="en-US" sz="2300" dirty="0" err="1"/>
              <a:t>participación</a:t>
            </a:r>
            <a:r>
              <a:rPr lang="en-US" sz="2300" dirty="0"/>
              <a:t> </a:t>
            </a:r>
            <a:r>
              <a:rPr lang="en-US" sz="2300" dirty="0" err="1"/>
              <a:t>amplio</a:t>
            </a:r>
            <a:endParaRPr sz="2300" dirty="0"/>
          </a:p>
          <a:p>
            <a:pPr marL="9144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# </a:t>
            </a:r>
            <a:r>
              <a:rPr lang="en-US" sz="2300" dirty="0" err="1"/>
              <a:t>indefinido</a:t>
            </a:r>
            <a:r>
              <a:rPr lang="en-US" sz="2300" dirty="0"/>
              <a:t> de </a:t>
            </a:r>
            <a:r>
              <a:rPr lang="en-US" sz="2300" dirty="0" err="1"/>
              <a:t>organizaciones</a:t>
            </a:r>
            <a:r>
              <a:rPr lang="en-US" sz="2300" dirty="0"/>
              <a:t>, academia, </a:t>
            </a:r>
            <a:r>
              <a:rPr lang="en-US" sz="2300" dirty="0" err="1"/>
              <a:t>individuos</a:t>
            </a:r>
            <a:r>
              <a:rPr lang="en-US" sz="2300" dirty="0"/>
              <a:t> o </a:t>
            </a:r>
            <a:r>
              <a:rPr lang="en-US" sz="2300" dirty="0" err="1"/>
              <a:t>grupos</a:t>
            </a:r>
            <a:endParaRPr sz="2300" dirty="0"/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300" dirty="0" err="1"/>
              <a:t>Perspectiva</a:t>
            </a:r>
            <a:r>
              <a:rPr lang="en-US" sz="2300" dirty="0"/>
              <a:t> </a:t>
            </a:r>
            <a:r>
              <a:rPr lang="en-US" sz="2300" dirty="0" err="1"/>
              <a:t>nacional</a:t>
            </a:r>
            <a:r>
              <a:rPr lang="en-US" sz="2300" dirty="0"/>
              <a:t> </a:t>
            </a:r>
            <a:r>
              <a:rPr lang="en-US" sz="2300" dirty="0" err="1"/>
              <a:t>enlazada</a:t>
            </a:r>
            <a:r>
              <a:rPr lang="en-US" sz="2300" dirty="0"/>
              <a:t> con agenda de G.A.</a:t>
            </a:r>
            <a:r>
              <a:rPr lang="en-US" sz="2400" dirty="0"/>
              <a:t>:</a:t>
            </a:r>
            <a:endParaRPr sz="2400" dirty="0"/>
          </a:p>
        </p:txBody>
      </p:sp>
      <p:sp>
        <p:nvSpPr>
          <p:cNvPr id="632" name="Google Shape;632;p89"/>
          <p:cNvSpPr txBox="1"/>
          <p:nvPr/>
        </p:nvSpPr>
        <p:spPr>
          <a:xfrm>
            <a:off x="628650" y="1328900"/>
            <a:ext cx="78867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06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Por</a:t>
            </a:r>
            <a:r>
              <a:rPr lang="en-US" sz="28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reanudación</a:t>
            </a:r>
            <a:r>
              <a:rPr lang="en-US" sz="28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8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labores</a:t>
            </a:r>
            <a:r>
              <a:rPr lang="en-US" sz="28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 el </a:t>
            </a:r>
            <a:r>
              <a:rPr lang="en-US" sz="28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Comité</a:t>
            </a:r>
            <a:r>
              <a:rPr lang="en-US" sz="28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Coordinador</a:t>
            </a:r>
            <a:r>
              <a:rPr lang="en-US" sz="28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28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indent="-406400">
              <a:lnSpc>
                <a:spcPct val="90000"/>
              </a:lnSpc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 mayor </a:t>
            </a:r>
            <a:r>
              <a:rPr lang="en-US" sz="28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pluralidad</a:t>
            </a:r>
            <a:r>
              <a:rPr lang="en-US" sz="28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 </a:t>
            </a:r>
            <a:r>
              <a:rPr lang="en-US" sz="28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representatividad</a:t>
            </a:r>
            <a:r>
              <a:rPr lang="en-US" sz="28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2800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08031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91"/>
          <p:cNvSpPr txBox="1">
            <a:spLocks noGrp="1"/>
          </p:cNvSpPr>
          <p:nvPr>
            <p:ph type="title"/>
          </p:nvPr>
        </p:nvSpPr>
        <p:spPr>
          <a:xfrm>
            <a:off x="628650" y="2634750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NOSC</a:t>
            </a:r>
            <a:endParaRPr b="1"/>
          </a:p>
        </p:txBody>
      </p:sp>
      <p:pic>
        <p:nvPicPr>
          <p:cNvPr id="644" name="Google Shape;644;p91"/>
          <p:cNvPicPr preferRelativeResize="0"/>
          <p:nvPr/>
        </p:nvPicPr>
        <p:blipFill rotWithShape="1">
          <a:blip r:embed="rId3">
            <a:alphaModFix/>
          </a:blip>
          <a:srcRect l="1893" t="9362"/>
          <a:stretch/>
        </p:blipFill>
        <p:spPr>
          <a:xfrm>
            <a:off x="2688377" y="203382"/>
            <a:ext cx="5826975" cy="6017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2190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92"/>
          <p:cNvSpPr txBox="1">
            <a:spLocks noGrp="1"/>
          </p:cNvSpPr>
          <p:nvPr>
            <p:ph type="title"/>
          </p:nvPr>
        </p:nvSpPr>
        <p:spPr>
          <a:xfrm>
            <a:off x="715950" y="2429100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NOSCA</a:t>
            </a:r>
            <a:endParaRPr b="1"/>
          </a:p>
        </p:txBody>
      </p:sp>
      <p:pic>
        <p:nvPicPr>
          <p:cNvPr id="650" name="Google Shape;650;p92"/>
          <p:cNvPicPr preferRelativeResize="0"/>
          <p:nvPr/>
        </p:nvPicPr>
        <p:blipFill rotWithShape="1">
          <a:blip r:embed="rId3">
            <a:alphaModFix/>
          </a:blip>
          <a:srcRect t="9354" r="1048"/>
          <a:stretch/>
        </p:blipFill>
        <p:spPr>
          <a:xfrm>
            <a:off x="963828" y="290882"/>
            <a:ext cx="5628581" cy="5763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51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OGP hoy</a:t>
            </a:r>
            <a:endParaRPr/>
          </a:p>
        </p:txBody>
      </p:sp>
      <p:sp>
        <p:nvSpPr>
          <p:cNvPr id="393" name="Google Shape;393;p5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79 países son miembros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Más de 1000 compromisos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Más de 500 OSCs</a:t>
            </a:r>
            <a:endParaRPr/>
          </a:p>
        </p:txBody>
      </p:sp>
      <p:grpSp>
        <p:nvGrpSpPr>
          <p:cNvPr id="394" name="Google Shape;394;p56"/>
          <p:cNvGrpSpPr/>
          <p:nvPr/>
        </p:nvGrpSpPr>
        <p:grpSpPr>
          <a:xfrm>
            <a:off x="5058000" y="895350"/>
            <a:ext cx="3857400" cy="5067300"/>
            <a:chOff x="6744000" y="496350"/>
            <a:chExt cx="5143200" cy="5067300"/>
          </a:xfrm>
        </p:grpSpPr>
        <p:sp>
          <p:nvSpPr>
            <p:cNvPr id="395" name="Google Shape;395;p56"/>
            <p:cNvSpPr/>
            <p:nvPr/>
          </p:nvSpPr>
          <p:spPr>
            <a:xfrm>
              <a:off x="6744000" y="496350"/>
              <a:ext cx="5143200" cy="5067300"/>
            </a:xfrm>
            <a:prstGeom prst="ellipse">
              <a:avLst/>
            </a:prstGeom>
            <a:solidFill>
              <a:srgbClr val="582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56"/>
            <p:cNvSpPr/>
            <p:nvPr/>
          </p:nvSpPr>
          <p:spPr>
            <a:xfrm>
              <a:off x="7277250" y="1324050"/>
              <a:ext cx="4076700" cy="4209900"/>
            </a:xfrm>
            <a:prstGeom prst="ellipse">
              <a:avLst/>
            </a:prstGeom>
            <a:solidFill>
              <a:srgbClr val="88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56"/>
            <p:cNvSpPr/>
            <p:nvPr/>
          </p:nvSpPr>
          <p:spPr>
            <a:xfrm>
              <a:off x="7658250" y="2134650"/>
              <a:ext cx="3314700" cy="33993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56"/>
            <p:cNvSpPr/>
            <p:nvPr/>
          </p:nvSpPr>
          <p:spPr>
            <a:xfrm>
              <a:off x="8048700" y="3029850"/>
              <a:ext cx="2533800" cy="2504100"/>
            </a:xfrm>
            <a:prstGeom prst="ellipse">
              <a:avLst/>
            </a:prstGeom>
            <a:solidFill>
              <a:srgbClr val="582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56"/>
            <p:cNvSpPr txBox="1"/>
            <p:nvPr/>
          </p:nvSpPr>
          <p:spPr>
            <a:xfrm>
              <a:off x="8572650" y="4001550"/>
              <a:ext cx="1409700" cy="6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kern="0" dirty="0" err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Participación</a:t>
              </a:r>
              <a:endParaRPr sz="140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kern="0" dirty="0" err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Ciudadana</a:t>
              </a:r>
              <a:endParaRPr sz="140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00" name="Google Shape;400;p56"/>
            <p:cNvSpPr txBox="1"/>
            <p:nvPr/>
          </p:nvSpPr>
          <p:spPr>
            <a:xfrm>
              <a:off x="8610750" y="2307825"/>
              <a:ext cx="1409700" cy="6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kern="0" dirty="0" err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Transparencia</a:t>
              </a:r>
              <a:r>
                <a:rPr lang="en-US" sz="1400" b="1" kern="0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y </a:t>
              </a:r>
              <a:r>
                <a:rPr lang="en-US" sz="1400" b="1" kern="0" dirty="0" err="1" smtClea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ón</a:t>
              </a:r>
              <a:endParaRPr sz="14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01" name="Google Shape;401;p56"/>
            <p:cNvSpPr txBox="1"/>
            <p:nvPr/>
          </p:nvSpPr>
          <p:spPr>
            <a:xfrm>
              <a:off x="8610750" y="1480050"/>
              <a:ext cx="1409700" cy="6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kern="0" dirty="0" err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Rendición</a:t>
              </a:r>
              <a:r>
                <a:rPr lang="en-US" sz="1400" b="1" kern="0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400" b="1" kern="0" dirty="0" smtClean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 </a:t>
              </a:r>
              <a:r>
                <a:rPr lang="en-US" sz="1400" b="1" kern="0" dirty="0" err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Cuentas</a:t>
              </a:r>
              <a:endParaRPr sz="140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02" name="Google Shape;402;p56"/>
            <p:cNvSpPr txBox="1"/>
            <p:nvPr/>
          </p:nvSpPr>
          <p:spPr>
            <a:xfrm>
              <a:off x="8610750" y="652275"/>
              <a:ext cx="1409700" cy="6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kern="0" dirty="0" err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Innovación</a:t>
              </a:r>
              <a:endParaRPr sz="140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7933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Factores clave de OGP</a:t>
            </a:r>
            <a:endParaRPr/>
          </a:p>
        </p:txBody>
      </p:sp>
      <p:sp>
        <p:nvSpPr>
          <p:cNvPr id="408" name="Google Shape;408;p5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Voluntad política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Transparencia y Acceso a la Información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Solución de Problemas públicos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Participación social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Falta de espacios de diálogo nacional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Tecnología y datos abiertos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735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/>
              <a:t>AGA en México </a:t>
            </a:r>
            <a:r>
              <a:rPr lang="en-US" sz="3600" dirty="0"/>
              <a:t>(</a:t>
            </a:r>
            <a:r>
              <a:rPr lang="en-US" sz="3600" dirty="0" err="1"/>
              <a:t>momentos</a:t>
            </a:r>
            <a:r>
              <a:rPr lang="en-US" sz="3600" dirty="0"/>
              <a:t> claves)</a:t>
            </a:r>
            <a:endParaRPr sz="3600" dirty="0"/>
          </a:p>
        </p:txBody>
      </p:sp>
      <p:sp>
        <p:nvSpPr>
          <p:cNvPr id="414" name="Google Shape;414;p5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b="1" dirty="0"/>
              <a:t>2011</a:t>
            </a:r>
            <a:r>
              <a:rPr lang="en-US" dirty="0"/>
              <a:t> - México se </a:t>
            </a:r>
            <a:r>
              <a:rPr lang="en-US" dirty="0" err="1"/>
              <a:t>suma</a:t>
            </a:r>
            <a:r>
              <a:rPr lang="en-US" dirty="0"/>
              <a:t> a OGP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país</a:t>
            </a:r>
            <a:r>
              <a:rPr lang="en-US" dirty="0"/>
              <a:t> co-</a:t>
            </a:r>
            <a:r>
              <a:rPr lang="en-US" dirty="0" err="1"/>
              <a:t>fundador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Se </a:t>
            </a:r>
            <a:r>
              <a:rPr lang="en-US" dirty="0" err="1"/>
              <a:t>crea</a:t>
            </a:r>
            <a:r>
              <a:rPr lang="en-US" dirty="0"/>
              <a:t> el </a:t>
            </a:r>
            <a:r>
              <a:rPr lang="en-US" dirty="0" err="1"/>
              <a:t>Secretariado</a:t>
            </a:r>
            <a:r>
              <a:rPr lang="en-US" dirty="0"/>
              <a:t> </a:t>
            </a:r>
            <a:r>
              <a:rPr lang="en-US" dirty="0" err="1"/>
              <a:t>Técnico</a:t>
            </a:r>
            <a:r>
              <a:rPr lang="en-US" dirty="0"/>
              <a:t> </a:t>
            </a:r>
            <a:r>
              <a:rPr lang="en-US" dirty="0" err="1"/>
              <a:t>Tripartita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órgano</a:t>
            </a:r>
            <a:r>
              <a:rPr lang="en-US" dirty="0"/>
              <a:t> de </a:t>
            </a:r>
            <a:r>
              <a:rPr lang="en-US" dirty="0" err="1"/>
              <a:t>gobernanza</a:t>
            </a:r>
            <a:r>
              <a:rPr lang="en-US" dirty="0"/>
              <a:t> </a:t>
            </a:r>
            <a:r>
              <a:rPr lang="en-US" dirty="0" err="1"/>
              <a:t>interno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b="1" dirty="0" smtClean="0"/>
              <a:t>2012</a:t>
            </a:r>
            <a:r>
              <a:rPr lang="en-US" dirty="0" smtClean="0"/>
              <a:t> </a:t>
            </a:r>
            <a:r>
              <a:rPr lang="en-US" dirty="0"/>
              <a:t>- Plan de </a:t>
            </a:r>
            <a:r>
              <a:rPr lang="en-US" dirty="0" err="1"/>
              <a:t>Acción</a:t>
            </a:r>
            <a:r>
              <a:rPr lang="en-US" dirty="0"/>
              <a:t> 1 </a:t>
            </a:r>
            <a:r>
              <a:rPr lang="en-US" dirty="0" err="1"/>
              <a:t>Ampliado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b="1" dirty="0"/>
              <a:t>2013</a:t>
            </a:r>
            <a:r>
              <a:rPr lang="en-US" dirty="0"/>
              <a:t> - Plan de </a:t>
            </a:r>
            <a:r>
              <a:rPr lang="en-US" dirty="0" err="1"/>
              <a:t>Acción</a:t>
            </a:r>
            <a:r>
              <a:rPr lang="en-US" dirty="0"/>
              <a:t> 2 - 26 </a:t>
            </a:r>
            <a:r>
              <a:rPr lang="en-US" dirty="0" err="1"/>
              <a:t>compromisos</a:t>
            </a:r>
            <a:r>
              <a:rPr lang="en-US" dirty="0"/>
              <a:t> </a:t>
            </a:r>
            <a:r>
              <a:rPr lang="en-US" dirty="0" err="1"/>
              <a:t>nacionales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b="1" dirty="0"/>
              <a:t>2015</a:t>
            </a:r>
            <a:r>
              <a:rPr lang="en-US" dirty="0"/>
              <a:t> - Plan de </a:t>
            </a:r>
            <a:r>
              <a:rPr lang="en-US" dirty="0" err="1"/>
              <a:t>Acción</a:t>
            </a:r>
            <a:r>
              <a:rPr lang="en-US" dirty="0"/>
              <a:t> 3 - 7 </a:t>
            </a:r>
            <a:r>
              <a:rPr lang="en-US" dirty="0" err="1"/>
              <a:t>líneas</a:t>
            </a:r>
            <a:r>
              <a:rPr lang="en-US" dirty="0"/>
              <a:t> de </a:t>
            </a:r>
            <a:r>
              <a:rPr lang="en-US" dirty="0" err="1"/>
              <a:t>acción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b="1" dirty="0"/>
              <a:t>2015</a:t>
            </a:r>
            <a:r>
              <a:rPr lang="en-US" dirty="0"/>
              <a:t> </a:t>
            </a:r>
            <a:r>
              <a:rPr lang="en-US" dirty="0" err="1"/>
              <a:t>inician</a:t>
            </a:r>
            <a:r>
              <a:rPr lang="en-US" dirty="0"/>
              <a:t> </a:t>
            </a:r>
            <a:r>
              <a:rPr lang="en-US" dirty="0" err="1"/>
              <a:t>Ejercicios</a:t>
            </a:r>
            <a:r>
              <a:rPr lang="en-US" dirty="0"/>
              <a:t> Locales de </a:t>
            </a:r>
            <a:r>
              <a:rPr lang="en-US" dirty="0" err="1"/>
              <a:t>Gobierno</a:t>
            </a:r>
            <a:r>
              <a:rPr lang="en-US" dirty="0"/>
              <a:t> </a:t>
            </a:r>
            <a:r>
              <a:rPr lang="en-US" dirty="0" err="1"/>
              <a:t>Abierto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INAI y la </a:t>
            </a:r>
            <a:r>
              <a:rPr lang="en-US" dirty="0" err="1"/>
              <a:t>entonces</a:t>
            </a:r>
            <a:r>
              <a:rPr lang="en-US" dirty="0"/>
              <a:t> </a:t>
            </a:r>
            <a:r>
              <a:rPr lang="en-US" dirty="0" err="1"/>
              <a:t>nueva</a:t>
            </a:r>
            <a:r>
              <a:rPr lang="en-US" dirty="0"/>
              <a:t> Ley General de </a:t>
            </a:r>
            <a:r>
              <a:rPr lang="en-US" dirty="0" err="1"/>
              <a:t>Transparencia</a:t>
            </a:r>
            <a:r>
              <a:rPr lang="en-US" dirty="0"/>
              <a:t>…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9417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9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247D"/>
              </a:buClr>
              <a:buSzPts val="6000"/>
              <a:buFont typeface="Helvetica Neue"/>
              <a:buNone/>
            </a:pPr>
            <a:r>
              <a:rPr lang="en-US"/>
              <a:t>Planes de Acción de México</a:t>
            </a:r>
            <a:endParaRPr sz="6000" b="0" i="0" u="none" strike="noStrike" cap="none">
              <a:solidFill>
                <a:srgbClr val="58247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0" name="Google Shape;420;p59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Gobierno Abierto en México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Planes de Acción en México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Vania Montalvo, Transparencia Mexicana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 de mayo 2019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90743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0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sz="3600" dirty="0"/>
              <a:t>Primer Plan de </a:t>
            </a:r>
            <a:r>
              <a:rPr lang="en-US" sz="3600" dirty="0" err="1"/>
              <a:t>Acción</a:t>
            </a:r>
            <a:r>
              <a:rPr lang="en-US" sz="3600" dirty="0"/>
              <a:t> 2011 - 2012 (1PA)</a:t>
            </a:r>
            <a:endParaRPr sz="3600" b="0" i="0" u="none" strike="noStrike" cap="none" dirty="0">
              <a:solidFill>
                <a:schemeClr val="dk1"/>
              </a:solidFill>
              <a:sym typeface="Helvetica Neue"/>
            </a:endParaRPr>
          </a:p>
        </p:txBody>
      </p:sp>
      <p:sp>
        <p:nvSpPr>
          <p:cNvPr id="426" name="Google Shape;426;p60"/>
          <p:cNvSpPr txBox="1">
            <a:spLocks noGrp="1"/>
          </p:cNvSpPr>
          <p:nvPr>
            <p:ph type="body" idx="1"/>
          </p:nvPr>
        </p:nvSpPr>
        <p:spPr>
          <a:xfrm>
            <a:off x="628650" y="1415050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Dos </a:t>
            </a:r>
            <a:r>
              <a:rPr lang="en-US" dirty="0" err="1"/>
              <a:t>versiones</a:t>
            </a:r>
            <a:r>
              <a:rPr lang="en-US" dirty="0"/>
              <a:t>: </a:t>
            </a:r>
            <a:endParaRPr dirty="0"/>
          </a:p>
          <a:p>
            <a:pPr marL="914400" marR="0" lvl="1" indent="-381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b="1" dirty="0"/>
              <a:t>Plan de </a:t>
            </a:r>
            <a:r>
              <a:rPr lang="en-US" b="1" dirty="0" err="1"/>
              <a:t>Acción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Versión</a:t>
            </a:r>
            <a:r>
              <a:rPr lang="en-US" dirty="0"/>
              <a:t> unilateral </a:t>
            </a:r>
            <a:r>
              <a:rPr lang="en-US" dirty="0" err="1"/>
              <a:t>presentada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el </a:t>
            </a:r>
            <a:r>
              <a:rPr lang="en-US" dirty="0" err="1"/>
              <a:t>Gobierno</a:t>
            </a:r>
            <a:r>
              <a:rPr lang="en-US" dirty="0"/>
              <a:t> Federal con 18 </a:t>
            </a:r>
            <a:r>
              <a:rPr lang="en-US" dirty="0" err="1"/>
              <a:t>líneas</a:t>
            </a:r>
            <a:r>
              <a:rPr lang="en-US" dirty="0"/>
              <a:t> de </a:t>
            </a:r>
            <a:r>
              <a:rPr lang="en-US" dirty="0" err="1"/>
              <a:t>acción</a:t>
            </a:r>
            <a:r>
              <a:rPr lang="en-US" dirty="0"/>
              <a:t> </a:t>
            </a:r>
            <a:r>
              <a:rPr lang="en-US" dirty="0" err="1"/>
              <a:t>transversales</a:t>
            </a:r>
            <a:r>
              <a:rPr lang="en-US" dirty="0"/>
              <a:t>, </a:t>
            </a:r>
            <a:r>
              <a:rPr lang="en-US" dirty="0" err="1"/>
              <a:t>rechazado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OSC. </a:t>
            </a:r>
            <a:endParaRPr dirty="0"/>
          </a:p>
          <a:p>
            <a:pPr marL="914400" marR="0" lvl="1" indent="-3810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b="1" dirty="0"/>
              <a:t>Plan de </a:t>
            </a:r>
            <a:r>
              <a:rPr lang="en-US" b="1" dirty="0" err="1"/>
              <a:t>Acción</a:t>
            </a:r>
            <a:r>
              <a:rPr lang="en-US" b="1" dirty="0"/>
              <a:t> </a:t>
            </a:r>
            <a:r>
              <a:rPr lang="en-US" b="1" dirty="0" err="1"/>
              <a:t>Ampliado</a:t>
            </a:r>
            <a:r>
              <a:rPr lang="en-US" b="1" dirty="0"/>
              <a:t>:</a:t>
            </a:r>
            <a:r>
              <a:rPr lang="en-US" dirty="0"/>
              <a:t> Se </a:t>
            </a:r>
            <a:r>
              <a:rPr lang="en-US" dirty="0" err="1"/>
              <a:t>construyó</a:t>
            </a:r>
            <a:r>
              <a:rPr lang="en-US" dirty="0"/>
              <a:t> un </a:t>
            </a:r>
            <a:r>
              <a:rPr lang="en-US" dirty="0" err="1"/>
              <a:t>nuevo</a:t>
            </a:r>
            <a:r>
              <a:rPr lang="en-US" dirty="0"/>
              <a:t> Plan </a:t>
            </a:r>
            <a:r>
              <a:rPr lang="en-US" dirty="0" err="1"/>
              <a:t>basado</a:t>
            </a:r>
            <a:r>
              <a:rPr lang="en-US" dirty="0"/>
              <a:t> en la </a:t>
            </a:r>
            <a:r>
              <a:rPr lang="en-US" dirty="0" err="1"/>
              <a:t>recopilación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agendas de </a:t>
            </a:r>
            <a:r>
              <a:rPr lang="en-US" dirty="0" err="1"/>
              <a:t>cada</a:t>
            </a:r>
            <a:r>
              <a:rPr lang="en-US" dirty="0"/>
              <a:t> OSC y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acciones</a:t>
            </a:r>
            <a:r>
              <a:rPr lang="en-US" dirty="0"/>
              <a:t> </a:t>
            </a:r>
            <a:r>
              <a:rPr lang="en-US" dirty="0" err="1"/>
              <a:t>transversales</a:t>
            </a:r>
            <a:r>
              <a:rPr lang="en-US" dirty="0"/>
              <a:t> del </a:t>
            </a:r>
            <a:r>
              <a:rPr lang="en-US" dirty="0" err="1"/>
              <a:t>gobierno</a:t>
            </a:r>
            <a:r>
              <a:rPr lang="en-US" dirty="0"/>
              <a:t>. </a:t>
            </a:r>
            <a:endParaRPr dirty="0"/>
          </a:p>
          <a:p>
            <a:pPr marL="457200" marR="0" lvl="0" indent="-406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b="1" dirty="0"/>
              <a:t>En total 36 </a:t>
            </a:r>
            <a:r>
              <a:rPr lang="en-US" b="1" dirty="0" err="1" smtClean="0"/>
              <a:t>compromisos</a:t>
            </a:r>
            <a:r>
              <a:rPr lang="en-US" b="1" dirty="0"/>
              <a:t>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429270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Primer Plan de Acción 2011 - 2012 (1PA)</a:t>
            </a:r>
            <a:endParaRPr/>
          </a:p>
        </p:txBody>
      </p:sp>
      <p:sp>
        <p:nvSpPr>
          <p:cNvPr id="432" name="Google Shape;432;p61"/>
          <p:cNvSpPr txBox="1">
            <a:spLocks noGrp="1"/>
          </p:cNvSpPr>
          <p:nvPr>
            <p:ph type="body" idx="1"/>
          </p:nvPr>
        </p:nvSpPr>
        <p:spPr>
          <a:xfrm>
            <a:off x="628650" y="13303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b="1"/>
              <a:t>Conformación del NOSC: </a:t>
            </a:r>
            <a:r>
              <a:rPr lang="en-US" sz="2400"/>
              <a:t>SocialTIC, Transparencia Mexicana, Fundar, Artículo 19, IMCO, GESOC, CIDAC (ahora México Evalúa) y Cultura Ecológica (8 OSC) decidieron articularse como un mismo grupo para cohesionar su mensaje en el contexto de la AGA y establecer una estrategia común ante los Planes de Acción.</a:t>
            </a:r>
            <a:endParaRPr sz="2400"/>
          </a:p>
          <a:p>
            <a:pPr marL="457200" lvl="0" indent="-381000" algn="just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Análisis del estado de los compromisos del 1PA en 2018:</a:t>
            </a:r>
            <a:endParaRPr sz="2400"/>
          </a:p>
          <a:p>
            <a:pPr marL="914400" lvl="1" indent="-381000" algn="just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24 compromisos vigentes</a:t>
            </a:r>
            <a:endParaRPr/>
          </a:p>
          <a:p>
            <a:pPr marL="914400" lvl="1" indent="-381000" algn="just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13 compromisos están activos y con información actualizada</a:t>
            </a:r>
            <a:endParaRPr/>
          </a:p>
          <a:p>
            <a:pPr marL="914400" lvl="1" indent="-381000" algn="just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19 compromisos de los resultados presentaron inconsistencias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74881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2"/>
          <p:cNvSpPr txBox="1">
            <a:spLocks noGrp="1"/>
          </p:cNvSpPr>
          <p:nvPr>
            <p:ph type="title"/>
          </p:nvPr>
        </p:nvSpPr>
        <p:spPr>
          <a:xfrm>
            <a:off x="457200" y="365125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Segundo Plan de Acción 2013 - 2015 (2PA)</a:t>
            </a:r>
            <a:endParaRPr sz="4200"/>
          </a:p>
        </p:txBody>
      </p:sp>
      <p:sp>
        <p:nvSpPr>
          <p:cNvPr id="438" name="Google Shape;438;p62"/>
          <p:cNvSpPr txBox="1">
            <a:spLocks noGrp="1"/>
          </p:cNvSpPr>
          <p:nvPr>
            <p:ph type="body" idx="1"/>
          </p:nvPr>
        </p:nvSpPr>
        <p:spPr>
          <a:xfrm>
            <a:off x="628650" y="15915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just" rtl="0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 err="1"/>
              <a:t>Ejercicio</a:t>
            </a:r>
            <a:r>
              <a:rPr lang="en-US" sz="2600" dirty="0"/>
              <a:t> de </a:t>
            </a:r>
            <a:r>
              <a:rPr lang="en-US" sz="2600" dirty="0" err="1"/>
              <a:t>cocreación</a:t>
            </a:r>
            <a:r>
              <a:rPr lang="en-US" sz="2600" dirty="0"/>
              <a:t> con 9 mesas de </a:t>
            </a:r>
            <a:r>
              <a:rPr lang="en-US" sz="2600" dirty="0" err="1"/>
              <a:t>trabajo</a:t>
            </a:r>
            <a:r>
              <a:rPr lang="en-US" sz="2600" dirty="0"/>
              <a:t> </a:t>
            </a:r>
            <a:r>
              <a:rPr lang="en-US" sz="2600" dirty="0" err="1"/>
              <a:t>temáticas</a:t>
            </a:r>
            <a:r>
              <a:rPr lang="en-US" sz="2600" dirty="0"/>
              <a:t>, </a:t>
            </a:r>
            <a:r>
              <a:rPr lang="en-US" sz="2600" dirty="0" err="1"/>
              <a:t>diagnósticos</a:t>
            </a:r>
            <a:r>
              <a:rPr lang="en-US" sz="2600" dirty="0"/>
              <a:t> </a:t>
            </a:r>
            <a:r>
              <a:rPr lang="en-US" sz="2600" dirty="0" err="1"/>
              <a:t>iniciales</a:t>
            </a:r>
            <a:r>
              <a:rPr lang="en-US" sz="2600" dirty="0"/>
              <a:t>, mesas de </a:t>
            </a:r>
            <a:r>
              <a:rPr lang="en-US" sz="2600" dirty="0" err="1"/>
              <a:t>trabajo</a:t>
            </a:r>
            <a:r>
              <a:rPr lang="en-US" sz="2600" dirty="0"/>
              <a:t> y planes de </a:t>
            </a:r>
            <a:r>
              <a:rPr lang="en-US" sz="2600" dirty="0" err="1"/>
              <a:t>trabajo</a:t>
            </a:r>
            <a:r>
              <a:rPr lang="en-US" sz="2600" dirty="0"/>
              <a:t>, en </a:t>
            </a:r>
            <a:r>
              <a:rPr lang="en-US" sz="2600" dirty="0" err="1"/>
              <a:t>donde</a:t>
            </a:r>
            <a:r>
              <a:rPr lang="en-US" sz="2600" dirty="0"/>
              <a:t> </a:t>
            </a:r>
            <a:r>
              <a:rPr lang="en-US" sz="2600" dirty="0" err="1"/>
              <a:t>participaron</a:t>
            </a:r>
            <a:r>
              <a:rPr lang="en-US" sz="2600" dirty="0"/>
              <a:t>: </a:t>
            </a:r>
            <a:r>
              <a:rPr lang="en-US" sz="2600" dirty="0" err="1"/>
              <a:t>Sociedad</a:t>
            </a:r>
            <a:r>
              <a:rPr lang="en-US" sz="2600" dirty="0"/>
              <a:t> Civil, academia, </a:t>
            </a:r>
            <a:r>
              <a:rPr lang="en-US" sz="2600" dirty="0" err="1"/>
              <a:t>funcionarios</a:t>
            </a:r>
            <a:r>
              <a:rPr lang="en-US" sz="2600" dirty="0"/>
              <a:t> y </a:t>
            </a:r>
            <a:r>
              <a:rPr lang="en-US" sz="2600" dirty="0" err="1"/>
              <a:t>expertos</a:t>
            </a:r>
            <a:r>
              <a:rPr lang="en-US" sz="2600" dirty="0"/>
              <a:t>. </a:t>
            </a:r>
            <a:endParaRPr sz="2600" dirty="0"/>
          </a:p>
          <a:p>
            <a:pPr marL="457200" lvl="0" indent="-393700" algn="just" rtl="0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 b="1" dirty="0"/>
              <a:t>Se </a:t>
            </a:r>
            <a:r>
              <a:rPr lang="en-US" sz="2600" b="1" dirty="0" err="1"/>
              <a:t>lograron</a:t>
            </a:r>
            <a:r>
              <a:rPr lang="en-US" sz="2600" b="1" dirty="0"/>
              <a:t> 26 </a:t>
            </a:r>
            <a:r>
              <a:rPr lang="en-US" sz="2600" b="1" dirty="0" err="1"/>
              <a:t>compromisos</a:t>
            </a:r>
            <a:r>
              <a:rPr lang="en-US" sz="2600" b="1" dirty="0"/>
              <a:t> en 5 </a:t>
            </a:r>
            <a:r>
              <a:rPr lang="en-US" sz="2600" b="1" dirty="0" err="1"/>
              <a:t>ejes</a:t>
            </a:r>
            <a:r>
              <a:rPr lang="en-US" sz="2600" b="1" dirty="0" smtClean="0"/>
              <a:t>:</a:t>
            </a:r>
            <a:endParaRPr sz="2600" dirty="0"/>
          </a:p>
        </p:txBody>
      </p:sp>
    </p:spTree>
    <p:extLst>
      <p:ext uri="{BB962C8B-B14F-4D97-AF65-F5344CB8AC3E}">
        <p14:creationId xmlns:p14="http://schemas.microsoft.com/office/powerpoint/2010/main" val="1839454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SC Plantill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1226</Words>
  <Application>Microsoft Office PowerPoint</Application>
  <PresentationFormat>Presentación en pantalla (4:3)</PresentationFormat>
  <Paragraphs>149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Helvetica Neue</vt:lpstr>
      <vt:lpstr>Office Theme</vt:lpstr>
      <vt:lpstr>NOSC Plantilla</vt:lpstr>
      <vt:lpstr>Alianza para el Gobierno Abierto en el mundo y en México</vt:lpstr>
      <vt:lpstr>Open Government Partnership (OGP)</vt:lpstr>
      <vt:lpstr>OGP hoy</vt:lpstr>
      <vt:lpstr>Factores clave de OGP</vt:lpstr>
      <vt:lpstr>AGA en México (momentos claves)</vt:lpstr>
      <vt:lpstr>Planes de Acción de México</vt:lpstr>
      <vt:lpstr>Primer Plan de Acción 2011 - 2012 (1PA)</vt:lpstr>
      <vt:lpstr>Primer Plan de Acción 2011 - 2012 (1PA)</vt:lpstr>
      <vt:lpstr>Segundo Plan de Acción 2013 - 2015 (2PA)</vt:lpstr>
      <vt:lpstr>Presentación de PowerPoint</vt:lpstr>
      <vt:lpstr>Tercer Plan de Acción 2016 - 2018 (3PA)</vt:lpstr>
      <vt:lpstr>Tercer Plan de Acción 2016 - 2018 (3PA)</vt:lpstr>
      <vt:lpstr>Lecciones aprendidas</vt:lpstr>
      <vt:lpstr>Cuarto Plan de Acción (2019 -2021)</vt:lpstr>
      <vt:lpstr>Pasos para impulsar agendas de Gobierno Abierto</vt:lpstr>
      <vt:lpstr>Pasos para el Gobierno Abierto</vt:lpstr>
      <vt:lpstr>Elementos importantes</vt:lpstr>
      <vt:lpstr>Elementos importantes</vt:lpstr>
      <vt:lpstr>Elementos importantes</vt:lpstr>
      <vt:lpstr>Elementos importantes</vt:lpstr>
      <vt:lpstr>Ampliación del Núcleo</vt:lpstr>
      <vt:lpstr>¿Cómo está integrado el NOSC?</vt:lpstr>
      <vt:lpstr>Presentación de PowerPoint</vt:lpstr>
      <vt:lpstr>NOSC</vt:lpstr>
      <vt:lpstr>NOSCA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Conceptos, historia y AGA en México</dc:title>
  <dc:creator>JAVIER</dc:creator>
  <cp:lastModifiedBy>hp</cp:lastModifiedBy>
  <cp:revision>4</cp:revision>
  <dcterms:created xsi:type="dcterms:W3CDTF">2019-07-02T23:20:56Z</dcterms:created>
  <dcterms:modified xsi:type="dcterms:W3CDTF">2019-07-08T16:56:26Z</dcterms:modified>
</cp:coreProperties>
</file>